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706" r:id="rId5"/>
  </p:sldMasterIdLst>
  <p:notesMasterIdLst>
    <p:notesMasterId r:id="rId19"/>
  </p:notesMasterIdLst>
  <p:handoutMasterIdLst>
    <p:handoutMasterId r:id="rId20"/>
  </p:handoutMasterIdLst>
  <p:sldIdLst>
    <p:sldId id="404" r:id="rId6"/>
    <p:sldId id="346" r:id="rId7"/>
    <p:sldId id="754" r:id="rId8"/>
    <p:sldId id="755" r:id="rId9"/>
    <p:sldId id="756" r:id="rId10"/>
    <p:sldId id="757" r:id="rId11"/>
    <p:sldId id="398" r:id="rId12"/>
    <p:sldId id="758" r:id="rId13"/>
    <p:sldId id="759" r:id="rId14"/>
    <p:sldId id="761" r:id="rId15"/>
    <p:sldId id="762" r:id="rId16"/>
    <p:sldId id="760" r:id="rId17"/>
    <p:sldId id="7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00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0" autoAdjust="0"/>
    <p:restoredTop sz="78250" autoAdjust="0"/>
  </p:normalViewPr>
  <p:slideViewPr>
    <p:cSldViewPr snapToGrid="0">
      <p:cViewPr varScale="1">
        <p:scale>
          <a:sx n="76" d="100"/>
          <a:sy n="76" d="100"/>
        </p:scale>
        <p:origin x="1352"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19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B06879-A1EB-48ED-8C00-6991DF612E2D}" type="doc">
      <dgm:prSet loTypeId="urn:microsoft.com/office/officeart/2005/8/layout/cycle8" loCatId="cycle" qsTypeId="urn:microsoft.com/office/officeart/2005/8/quickstyle/simple4" qsCatId="simple" csTypeId="urn:microsoft.com/office/officeart/2005/8/colors/colorful1" csCatId="colorful" phldr="1"/>
      <dgm:spPr/>
      <dgm:t>
        <a:bodyPr/>
        <a:lstStyle/>
        <a:p>
          <a:endParaRPr lang="en-GB"/>
        </a:p>
      </dgm:t>
    </dgm:pt>
    <dgm:pt modelId="{3B72CE78-D6F3-4CED-A42E-A1030064C954}">
      <dgm:prSet phldrT="[Text]" custT="1"/>
      <dgm:spPr>
        <a:xfrm>
          <a:off x="2071010" y="207406"/>
          <a:ext cx="2680334" cy="2680334"/>
        </a:xfrm>
        <a:prstGeom prst="pie">
          <a:avLst>
            <a:gd name="adj1" fmla="val 16200000"/>
            <a:gd name="adj2" fmla="val 1800000"/>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gm:spPr>
      <dgm:t>
        <a:bodyPr/>
        <a:lstStyle/>
        <a:p>
          <a:pPr>
            <a:buNone/>
          </a:pPr>
          <a:r>
            <a:rPr lang="en-GB" sz="1600" b="1" dirty="0">
              <a:solidFill>
                <a:sysClr val="window" lastClr="FFFFFF"/>
              </a:solidFill>
              <a:latin typeface="+mn-lt"/>
              <a:ea typeface="+mn-ea"/>
              <a:cs typeface="+mn-cs"/>
            </a:rPr>
            <a:t>Height vs weight</a:t>
          </a:r>
        </a:p>
      </dgm:t>
    </dgm:pt>
    <dgm:pt modelId="{56DD52E7-37A9-41C2-B703-6E347BD26595}" type="parTrans" cxnId="{55180EE9-F22A-4C32-9E46-6DC05D69F77B}">
      <dgm:prSet/>
      <dgm:spPr/>
      <dgm:t>
        <a:bodyPr/>
        <a:lstStyle/>
        <a:p>
          <a:endParaRPr lang="en-GB"/>
        </a:p>
      </dgm:t>
    </dgm:pt>
    <dgm:pt modelId="{0B5AB0E0-694B-41D8-B4A4-316F26AC9E22}" type="sibTrans" cxnId="{55180EE9-F22A-4C32-9E46-6DC05D69F77B}">
      <dgm:prSet/>
      <dgm:spPr/>
      <dgm:t>
        <a:bodyPr/>
        <a:lstStyle/>
        <a:p>
          <a:endParaRPr lang="en-GB"/>
        </a:p>
      </dgm:t>
    </dgm:pt>
    <dgm:pt modelId="{7F3207A2-BF09-445F-BB19-151015A6DD95}">
      <dgm:prSet phldrT="[Text]" custT="1"/>
      <dgm:spPr>
        <a:xfrm>
          <a:off x="2015807" y="303133"/>
          <a:ext cx="2680334" cy="2680334"/>
        </a:xfrm>
        <a:prstGeom prst="pie">
          <a:avLst>
            <a:gd name="adj1" fmla="val 1800000"/>
            <a:gd name="adj2" fmla="val 9000000"/>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dgm:spPr>
      <dgm:t>
        <a:bodyPr/>
        <a:lstStyle/>
        <a:p>
          <a:pPr>
            <a:buNone/>
          </a:pPr>
          <a:r>
            <a:rPr lang="en-GB" sz="1600" b="1" dirty="0">
              <a:solidFill>
                <a:sysClr val="window" lastClr="FFFFFF"/>
              </a:solidFill>
              <a:latin typeface="+mn-lt"/>
              <a:ea typeface="+mn-ea"/>
              <a:cs typeface="+mn-cs"/>
            </a:rPr>
            <a:t>Apples and pears?</a:t>
          </a:r>
        </a:p>
      </dgm:t>
    </dgm:pt>
    <dgm:pt modelId="{CB870979-FC0F-411A-BEAE-20093DF0838C}" type="parTrans" cxnId="{BA243B9C-6664-45DB-AC15-676728DCBC06}">
      <dgm:prSet/>
      <dgm:spPr/>
      <dgm:t>
        <a:bodyPr/>
        <a:lstStyle/>
        <a:p>
          <a:endParaRPr lang="en-GB"/>
        </a:p>
      </dgm:t>
    </dgm:pt>
    <dgm:pt modelId="{E1AC1E44-A5EF-4026-BF68-653D0EAA17F5}" type="sibTrans" cxnId="{BA243B9C-6664-45DB-AC15-676728DCBC06}">
      <dgm:prSet/>
      <dgm:spPr/>
      <dgm:t>
        <a:bodyPr/>
        <a:lstStyle/>
        <a:p>
          <a:endParaRPr lang="en-GB"/>
        </a:p>
      </dgm:t>
    </dgm:pt>
    <dgm:pt modelId="{54A8BCAF-71C9-4D4F-ADC2-6A6CD8743F68}">
      <dgm:prSet phldrT="[Text]" custT="1"/>
      <dgm:spPr>
        <a:xfrm>
          <a:off x="1960605" y="207406"/>
          <a:ext cx="2680334" cy="2680334"/>
        </a:xfrm>
        <a:prstGeom prst="pie">
          <a:avLst>
            <a:gd name="adj1" fmla="val 9000000"/>
            <a:gd name="adj2" fmla="val 16200000"/>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dgm:spPr>
      <dgm:t>
        <a:bodyPr/>
        <a:lstStyle/>
        <a:p>
          <a:pPr>
            <a:buNone/>
          </a:pPr>
          <a:r>
            <a:rPr lang="en-GB" sz="1600" b="1" dirty="0">
              <a:solidFill>
                <a:srgbClr val="004050"/>
              </a:solidFill>
              <a:latin typeface="+mn-lt"/>
              <a:ea typeface="+mn-ea"/>
              <a:cs typeface="+mn-cs"/>
            </a:rPr>
            <a:t>Salary vs age</a:t>
          </a:r>
        </a:p>
      </dgm:t>
    </dgm:pt>
    <dgm:pt modelId="{F16B5FEC-81BC-46B9-987D-909E4C32E9C5}" type="parTrans" cxnId="{23619B60-E18C-462B-A3AE-10DCEFA47741}">
      <dgm:prSet/>
      <dgm:spPr/>
      <dgm:t>
        <a:bodyPr/>
        <a:lstStyle/>
        <a:p>
          <a:endParaRPr lang="en-GB"/>
        </a:p>
      </dgm:t>
    </dgm:pt>
    <dgm:pt modelId="{3E7C3858-1C9D-4F1B-9CBC-AAA65F86E6D9}" type="sibTrans" cxnId="{23619B60-E18C-462B-A3AE-10DCEFA47741}">
      <dgm:prSet/>
      <dgm:spPr/>
      <dgm:t>
        <a:bodyPr/>
        <a:lstStyle/>
        <a:p>
          <a:endParaRPr lang="en-GB"/>
        </a:p>
      </dgm:t>
    </dgm:pt>
    <dgm:pt modelId="{EC8A645C-902F-4C82-B9F9-9395FA116330}" type="pres">
      <dgm:prSet presAssocID="{D8B06879-A1EB-48ED-8C00-6991DF612E2D}" presName="compositeShape" presStyleCnt="0">
        <dgm:presLayoutVars>
          <dgm:chMax val="7"/>
          <dgm:dir/>
          <dgm:resizeHandles val="exact"/>
        </dgm:presLayoutVars>
      </dgm:prSet>
      <dgm:spPr/>
    </dgm:pt>
    <dgm:pt modelId="{5F686E51-FE0B-4B03-AE0D-720269B94474}" type="pres">
      <dgm:prSet presAssocID="{D8B06879-A1EB-48ED-8C00-6991DF612E2D}" presName="wedge1" presStyleLbl="node1" presStyleIdx="0" presStyleCnt="3"/>
      <dgm:spPr/>
    </dgm:pt>
    <dgm:pt modelId="{D0764FD1-00D8-4AD1-85A0-CB2C1536C773}" type="pres">
      <dgm:prSet presAssocID="{D8B06879-A1EB-48ED-8C00-6991DF612E2D}" presName="dummy1a" presStyleCnt="0"/>
      <dgm:spPr/>
    </dgm:pt>
    <dgm:pt modelId="{78A61062-397B-4728-BC7C-D3D91FEEAFA9}" type="pres">
      <dgm:prSet presAssocID="{D8B06879-A1EB-48ED-8C00-6991DF612E2D}" presName="dummy1b" presStyleCnt="0"/>
      <dgm:spPr/>
    </dgm:pt>
    <dgm:pt modelId="{AEE4046C-6F58-4211-89F8-47CB4A1690D1}" type="pres">
      <dgm:prSet presAssocID="{D8B06879-A1EB-48ED-8C00-6991DF612E2D}" presName="wedge1Tx" presStyleLbl="node1" presStyleIdx="0" presStyleCnt="3">
        <dgm:presLayoutVars>
          <dgm:chMax val="0"/>
          <dgm:chPref val="0"/>
          <dgm:bulletEnabled val="1"/>
        </dgm:presLayoutVars>
      </dgm:prSet>
      <dgm:spPr/>
    </dgm:pt>
    <dgm:pt modelId="{8B9352F4-14D7-4735-BA3F-0D24B6B5F197}" type="pres">
      <dgm:prSet presAssocID="{D8B06879-A1EB-48ED-8C00-6991DF612E2D}" presName="wedge2" presStyleLbl="node1" presStyleIdx="1" presStyleCnt="3" custScaleX="111780"/>
      <dgm:spPr/>
    </dgm:pt>
    <dgm:pt modelId="{6C562DC1-48F7-4386-A0FD-3289D1E8FA11}" type="pres">
      <dgm:prSet presAssocID="{D8B06879-A1EB-48ED-8C00-6991DF612E2D}" presName="dummy2a" presStyleCnt="0"/>
      <dgm:spPr/>
    </dgm:pt>
    <dgm:pt modelId="{5DDB3CCE-BC5D-447F-8F85-5D1817C1E172}" type="pres">
      <dgm:prSet presAssocID="{D8B06879-A1EB-48ED-8C00-6991DF612E2D}" presName="dummy2b" presStyleCnt="0"/>
      <dgm:spPr/>
    </dgm:pt>
    <dgm:pt modelId="{0A9DB68C-48E9-4016-B407-1529D243FD39}" type="pres">
      <dgm:prSet presAssocID="{D8B06879-A1EB-48ED-8C00-6991DF612E2D}" presName="wedge2Tx" presStyleLbl="node1" presStyleIdx="1" presStyleCnt="3">
        <dgm:presLayoutVars>
          <dgm:chMax val="0"/>
          <dgm:chPref val="0"/>
          <dgm:bulletEnabled val="1"/>
        </dgm:presLayoutVars>
      </dgm:prSet>
      <dgm:spPr/>
    </dgm:pt>
    <dgm:pt modelId="{B453B77E-3F73-4D2D-BBF5-C9563F9A4006}" type="pres">
      <dgm:prSet presAssocID="{D8B06879-A1EB-48ED-8C00-6991DF612E2D}" presName="wedge3" presStyleLbl="node1" presStyleIdx="2" presStyleCnt="3"/>
      <dgm:spPr/>
    </dgm:pt>
    <dgm:pt modelId="{4393C42F-4D28-4FFF-9F3B-C083CE6B5EF9}" type="pres">
      <dgm:prSet presAssocID="{D8B06879-A1EB-48ED-8C00-6991DF612E2D}" presName="dummy3a" presStyleCnt="0"/>
      <dgm:spPr/>
    </dgm:pt>
    <dgm:pt modelId="{45A5D5D4-E27C-4A3B-B7EA-16A2A83E04A0}" type="pres">
      <dgm:prSet presAssocID="{D8B06879-A1EB-48ED-8C00-6991DF612E2D}" presName="dummy3b" presStyleCnt="0"/>
      <dgm:spPr/>
    </dgm:pt>
    <dgm:pt modelId="{EB586BE4-1CD5-4CCC-A1E6-54D1C8E66853}" type="pres">
      <dgm:prSet presAssocID="{D8B06879-A1EB-48ED-8C00-6991DF612E2D}" presName="wedge3Tx" presStyleLbl="node1" presStyleIdx="2" presStyleCnt="3">
        <dgm:presLayoutVars>
          <dgm:chMax val="0"/>
          <dgm:chPref val="0"/>
          <dgm:bulletEnabled val="1"/>
        </dgm:presLayoutVars>
      </dgm:prSet>
      <dgm:spPr/>
    </dgm:pt>
    <dgm:pt modelId="{84A34793-C4E2-48A2-BB48-1CC9950F9FA2}" type="pres">
      <dgm:prSet presAssocID="{0B5AB0E0-694B-41D8-B4A4-316F26AC9E22}" presName="arrowWedge1" presStyleLbl="fgSibTrans2D1" presStyleIdx="0" presStyleCnt="3"/>
      <dgm:spPr>
        <a:xfrm>
          <a:off x="1905305" y="41481"/>
          <a:ext cx="3012185" cy="3012185"/>
        </a:xfrm>
        <a:prstGeom prst="circularArrow">
          <a:avLst>
            <a:gd name="adj1" fmla="val 5085"/>
            <a:gd name="adj2" fmla="val 327528"/>
            <a:gd name="adj3" fmla="val 1472472"/>
            <a:gd name="adj4" fmla="val 16199432"/>
            <a:gd name="adj5" fmla="val 5932"/>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gm:spPr>
    </dgm:pt>
    <dgm:pt modelId="{5D0C5A62-9C31-4F2E-9351-CF05D87108C3}" type="pres">
      <dgm:prSet presAssocID="{E1AC1E44-A5EF-4026-BF68-653D0EAA17F5}" presName="arrowWedge2" presStyleLbl="fgSibTrans2D1" presStyleIdx="1" presStyleCnt="3"/>
      <dgm:spPr>
        <a:xfrm>
          <a:off x="1849882" y="137038"/>
          <a:ext cx="3012185" cy="3012185"/>
        </a:xfrm>
        <a:prstGeom prst="circularArrow">
          <a:avLst>
            <a:gd name="adj1" fmla="val 5085"/>
            <a:gd name="adj2" fmla="val 327528"/>
            <a:gd name="adj3" fmla="val 8671970"/>
            <a:gd name="adj4" fmla="val 1800502"/>
            <a:gd name="adj5" fmla="val 5932"/>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dgm:spPr>
    </dgm:pt>
    <dgm:pt modelId="{C35093D8-662D-46BD-8ABC-2D5BB06409A7}" type="pres">
      <dgm:prSet presAssocID="{3E7C3858-1C9D-4F1B-9CBC-AAA65F86E6D9}" presName="arrowWedge3" presStyleLbl="fgSibTrans2D1" presStyleIdx="2" presStyleCnt="3"/>
      <dgm:spPr>
        <a:xfrm>
          <a:off x="1794459" y="41481"/>
          <a:ext cx="3012185" cy="3012185"/>
        </a:xfrm>
        <a:prstGeom prst="circularArrow">
          <a:avLst>
            <a:gd name="adj1" fmla="val 5085"/>
            <a:gd name="adj2" fmla="val 327528"/>
            <a:gd name="adj3" fmla="val 15873039"/>
            <a:gd name="adj4" fmla="val 9000000"/>
            <a:gd name="adj5" fmla="val 5932"/>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dgm:spPr>
    </dgm:pt>
  </dgm:ptLst>
  <dgm:cxnLst>
    <dgm:cxn modelId="{E4556313-6F69-4A99-9F69-A8D088534F91}" type="presOf" srcId="{54A8BCAF-71C9-4D4F-ADC2-6A6CD8743F68}" destId="{EB586BE4-1CD5-4CCC-A1E6-54D1C8E66853}" srcOrd="1" destOrd="0" presId="urn:microsoft.com/office/officeart/2005/8/layout/cycle8"/>
    <dgm:cxn modelId="{8393EB42-E632-485F-A378-92C20D757A2B}" type="presOf" srcId="{7F3207A2-BF09-445F-BB19-151015A6DD95}" destId="{8B9352F4-14D7-4735-BA3F-0D24B6B5F197}" srcOrd="0" destOrd="0" presId="urn:microsoft.com/office/officeart/2005/8/layout/cycle8"/>
    <dgm:cxn modelId="{23619B60-E18C-462B-A3AE-10DCEFA47741}" srcId="{D8B06879-A1EB-48ED-8C00-6991DF612E2D}" destId="{54A8BCAF-71C9-4D4F-ADC2-6A6CD8743F68}" srcOrd="2" destOrd="0" parTransId="{F16B5FEC-81BC-46B9-987D-909E4C32E9C5}" sibTransId="{3E7C3858-1C9D-4F1B-9CBC-AAA65F86E6D9}"/>
    <dgm:cxn modelId="{04B5EC61-AD2A-4F86-98AE-F6EF64B36C0E}" type="presOf" srcId="{3B72CE78-D6F3-4CED-A42E-A1030064C954}" destId="{AEE4046C-6F58-4211-89F8-47CB4A1690D1}" srcOrd="1" destOrd="0" presId="urn:microsoft.com/office/officeart/2005/8/layout/cycle8"/>
    <dgm:cxn modelId="{BA243B9C-6664-45DB-AC15-676728DCBC06}" srcId="{D8B06879-A1EB-48ED-8C00-6991DF612E2D}" destId="{7F3207A2-BF09-445F-BB19-151015A6DD95}" srcOrd="1" destOrd="0" parTransId="{CB870979-FC0F-411A-BEAE-20093DF0838C}" sibTransId="{E1AC1E44-A5EF-4026-BF68-653D0EAA17F5}"/>
    <dgm:cxn modelId="{1E7894A0-9089-4A8C-A201-1C376A1C50D5}" type="presOf" srcId="{7F3207A2-BF09-445F-BB19-151015A6DD95}" destId="{0A9DB68C-48E9-4016-B407-1529D243FD39}" srcOrd="1" destOrd="0" presId="urn:microsoft.com/office/officeart/2005/8/layout/cycle8"/>
    <dgm:cxn modelId="{9316E3AE-39DF-4483-B35A-79E6275B3057}" type="presOf" srcId="{3B72CE78-D6F3-4CED-A42E-A1030064C954}" destId="{5F686E51-FE0B-4B03-AE0D-720269B94474}" srcOrd="0" destOrd="0" presId="urn:microsoft.com/office/officeart/2005/8/layout/cycle8"/>
    <dgm:cxn modelId="{177521E0-1231-454A-B001-CC9581F7D158}" type="presOf" srcId="{54A8BCAF-71C9-4D4F-ADC2-6A6CD8743F68}" destId="{B453B77E-3F73-4D2D-BBF5-C9563F9A4006}" srcOrd="0" destOrd="0" presId="urn:microsoft.com/office/officeart/2005/8/layout/cycle8"/>
    <dgm:cxn modelId="{55180EE9-F22A-4C32-9E46-6DC05D69F77B}" srcId="{D8B06879-A1EB-48ED-8C00-6991DF612E2D}" destId="{3B72CE78-D6F3-4CED-A42E-A1030064C954}" srcOrd="0" destOrd="0" parTransId="{56DD52E7-37A9-41C2-B703-6E347BD26595}" sibTransId="{0B5AB0E0-694B-41D8-B4A4-316F26AC9E22}"/>
    <dgm:cxn modelId="{B4A7D6EC-5B4C-4C50-8946-81043F3B22FC}" type="presOf" srcId="{D8B06879-A1EB-48ED-8C00-6991DF612E2D}" destId="{EC8A645C-902F-4C82-B9F9-9395FA116330}" srcOrd="0" destOrd="0" presId="urn:microsoft.com/office/officeart/2005/8/layout/cycle8"/>
    <dgm:cxn modelId="{A8B6EDAE-89FC-4373-88B5-6AC8907B062D}" type="presParOf" srcId="{EC8A645C-902F-4C82-B9F9-9395FA116330}" destId="{5F686E51-FE0B-4B03-AE0D-720269B94474}" srcOrd="0" destOrd="0" presId="urn:microsoft.com/office/officeart/2005/8/layout/cycle8"/>
    <dgm:cxn modelId="{E00B340D-C658-4209-B246-7034300270B2}" type="presParOf" srcId="{EC8A645C-902F-4C82-B9F9-9395FA116330}" destId="{D0764FD1-00D8-4AD1-85A0-CB2C1536C773}" srcOrd="1" destOrd="0" presId="urn:microsoft.com/office/officeart/2005/8/layout/cycle8"/>
    <dgm:cxn modelId="{8F29E592-B901-480C-81FF-4991B7868A32}" type="presParOf" srcId="{EC8A645C-902F-4C82-B9F9-9395FA116330}" destId="{78A61062-397B-4728-BC7C-D3D91FEEAFA9}" srcOrd="2" destOrd="0" presId="urn:microsoft.com/office/officeart/2005/8/layout/cycle8"/>
    <dgm:cxn modelId="{03625ECE-8AE5-4FA3-B5EB-8F29C4AFE47C}" type="presParOf" srcId="{EC8A645C-902F-4C82-B9F9-9395FA116330}" destId="{AEE4046C-6F58-4211-89F8-47CB4A1690D1}" srcOrd="3" destOrd="0" presId="urn:microsoft.com/office/officeart/2005/8/layout/cycle8"/>
    <dgm:cxn modelId="{3FDA7338-C63F-4965-873A-B4EB7D17AAA3}" type="presParOf" srcId="{EC8A645C-902F-4C82-B9F9-9395FA116330}" destId="{8B9352F4-14D7-4735-BA3F-0D24B6B5F197}" srcOrd="4" destOrd="0" presId="urn:microsoft.com/office/officeart/2005/8/layout/cycle8"/>
    <dgm:cxn modelId="{8C337FA4-6520-48EB-A277-C2D3F2853C79}" type="presParOf" srcId="{EC8A645C-902F-4C82-B9F9-9395FA116330}" destId="{6C562DC1-48F7-4386-A0FD-3289D1E8FA11}" srcOrd="5" destOrd="0" presId="urn:microsoft.com/office/officeart/2005/8/layout/cycle8"/>
    <dgm:cxn modelId="{2199F845-6E4E-40DE-96AD-0962573B63B3}" type="presParOf" srcId="{EC8A645C-902F-4C82-B9F9-9395FA116330}" destId="{5DDB3CCE-BC5D-447F-8F85-5D1817C1E172}" srcOrd="6" destOrd="0" presId="urn:microsoft.com/office/officeart/2005/8/layout/cycle8"/>
    <dgm:cxn modelId="{25DB07A8-5B8C-4F8E-A576-2A0AC919CC0B}" type="presParOf" srcId="{EC8A645C-902F-4C82-B9F9-9395FA116330}" destId="{0A9DB68C-48E9-4016-B407-1529D243FD39}" srcOrd="7" destOrd="0" presId="urn:microsoft.com/office/officeart/2005/8/layout/cycle8"/>
    <dgm:cxn modelId="{E7E585B5-C6CC-472B-A66E-61BC55F90FE4}" type="presParOf" srcId="{EC8A645C-902F-4C82-B9F9-9395FA116330}" destId="{B453B77E-3F73-4D2D-BBF5-C9563F9A4006}" srcOrd="8" destOrd="0" presId="urn:microsoft.com/office/officeart/2005/8/layout/cycle8"/>
    <dgm:cxn modelId="{386FD2EA-0EE9-4D8C-94B5-E14B716F1B19}" type="presParOf" srcId="{EC8A645C-902F-4C82-B9F9-9395FA116330}" destId="{4393C42F-4D28-4FFF-9F3B-C083CE6B5EF9}" srcOrd="9" destOrd="0" presId="urn:microsoft.com/office/officeart/2005/8/layout/cycle8"/>
    <dgm:cxn modelId="{77854672-F441-48AC-8A8F-72E73BF6BD53}" type="presParOf" srcId="{EC8A645C-902F-4C82-B9F9-9395FA116330}" destId="{45A5D5D4-E27C-4A3B-B7EA-16A2A83E04A0}" srcOrd="10" destOrd="0" presId="urn:microsoft.com/office/officeart/2005/8/layout/cycle8"/>
    <dgm:cxn modelId="{F8430234-9729-4708-8235-E4F29D043A46}" type="presParOf" srcId="{EC8A645C-902F-4C82-B9F9-9395FA116330}" destId="{EB586BE4-1CD5-4CCC-A1E6-54D1C8E66853}" srcOrd="11" destOrd="0" presId="urn:microsoft.com/office/officeart/2005/8/layout/cycle8"/>
    <dgm:cxn modelId="{45DB1AB2-8C96-460B-BD3C-4D9E1CD10E64}" type="presParOf" srcId="{EC8A645C-902F-4C82-B9F9-9395FA116330}" destId="{84A34793-C4E2-48A2-BB48-1CC9950F9FA2}" srcOrd="12" destOrd="0" presId="urn:microsoft.com/office/officeart/2005/8/layout/cycle8"/>
    <dgm:cxn modelId="{91700631-75A9-48C2-B580-2A631771CC58}" type="presParOf" srcId="{EC8A645C-902F-4C82-B9F9-9395FA116330}" destId="{5D0C5A62-9C31-4F2E-9351-CF05D87108C3}" srcOrd="13" destOrd="0" presId="urn:microsoft.com/office/officeart/2005/8/layout/cycle8"/>
    <dgm:cxn modelId="{819B47D4-BED9-40DD-AD1A-6B58B09DD6AC}" type="presParOf" srcId="{EC8A645C-902F-4C82-B9F9-9395FA116330}" destId="{C35093D8-662D-46BD-8ABC-2D5BB06409A7}"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86E51-FE0B-4B03-AE0D-720269B94474}">
      <dsp:nvSpPr>
        <dsp:cNvPr id="0" name=""/>
        <dsp:cNvSpPr/>
      </dsp:nvSpPr>
      <dsp:spPr>
        <a:xfrm>
          <a:off x="2723093" y="245049"/>
          <a:ext cx="3166797" cy="3166797"/>
        </a:xfrm>
        <a:prstGeom prst="pie">
          <a:avLst>
            <a:gd name="adj1" fmla="val 16200000"/>
            <a:gd name="adj2" fmla="val 1800000"/>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ysClr val="window" lastClr="FFFFFF"/>
              </a:solidFill>
              <a:latin typeface="+mn-lt"/>
              <a:ea typeface="+mn-ea"/>
              <a:cs typeface="+mn-cs"/>
            </a:rPr>
            <a:t>Height vs weight</a:t>
          </a:r>
        </a:p>
      </dsp:txBody>
      <dsp:txXfrm>
        <a:off x="4557702" y="1054135"/>
        <a:ext cx="799737" cy="666447"/>
      </dsp:txXfrm>
    </dsp:sp>
    <dsp:sp modelId="{8B9352F4-14D7-4735-BA3F-0D24B6B5F197}">
      <dsp:nvSpPr>
        <dsp:cNvPr id="0" name=""/>
        <dsp:cNvSpPr/>
      </dsp:nvSpPr>
      <dsp:spPr>
        <a:xfrm>
          <a:off x="2471348" y="358149"/>
          <a:ext cx="3539846" cy="3166797"/>
        </a:xfrm>
        <a:prstGeom prst="pie">
          <a:avLst>
            <a:gd name="adj1" fmla="val 1800000"/>
            <a:gd name="adj2" fmla="val 9000000"/>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ysClr val="window" lastClr="FFFFFF"/>
              </a:solidFill>
              <a:latin typeface="+mn-lt"/>
              <a:ea typeface="+mn-ea"/>
              <a:cs typeface="+mn-cs"/>
            </a:rPr>
            <a:t>Apples and pears?</a:t>
          </a:r>
        </a:p>
      </dsp:txBody>
      <dsp:txXfrm>
        <a:off x="3591881" y="2534261"/>
        <a:ext cx="1340920" cy="586473"/>
      </dsp:txXfrm>
    </dsp:sp>
    <dsp:sp modelId="{B453B77E-3F73-4D2D-BBF5-C9563F9A4006}">
      <dsp:nvSpPr>
        <dsp:cNvPr id="0" name=""/>
        <dsp:cNvSpPr/>
      </dsp:nvSpPr>
      <dsp:spPr>
        <a:xfrm>
          <a:off x="2592651" y="245049"/>
          <a:ext cx="3166797" cy="3166797"/>
        </a:xfrm>
        <a:prstGeom prst="pie">
          <a:avLst>
            <a:gd name="adj1" fmla="val 9000000"/>
            <a:gd name="adj2" fmla="val 16200000"/>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rgbClr val="004050"/>
              </a:solidFill>
              <a:latin typeface="+mn-lt"/>
              <a:ea typeface="+mn-ea"/>
              <a:cs typeface="+mn-cs"/>
            </a:rPr>
            <a:t>Salary vs age</a:t>
          </a:r>
        </a:p>
      </dsp:txBody>
      <dsp:txXfrm>
        <a:off x="3125103" y="1054135"/>
        <a:ext cx="799737" cy="666447"/>
      </dsp:txXfrm>
    </dsp:sp>
    <dsp:sp modelId="{84A34793-C4E2-48A2-BB48-1CC9950F9FA2}">
      <dsp:nvSpPr>
        <dsp:cNvPr id="0" name=""/>
        <dsp:cNvSpPr/>
      </dsp:nvSpPr>
      <dsp:spPr>
        <a:xfrm>
          <a:off x="2527315" y="49009"/>
          <a:ext cx="3558877" cy="3558877"/>
        </a:xfrm>
        <a:prstGeom prst="circularArrow">
          <a:avLst>
            <a:gd name="adj1" fmla="val 5085"/>
            <a:gd name="adj2" fmla="val 327528"/>
            <a:gd name="adj3" fmla="val 1472472"/>
            <a:gd name="adj4" fmla="val 16199432"/>
            <a:gd name="adj5" fmla="val 5932"/>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D0C5A62-9C31-4F2E-9351-CF05D87108C3}">
      <dsp:nvSpPr>
        <dsp:cNvPr id="0" name=""/>
        <dsp:cNvSpPr/>
      </dsp:nvSpPr>
      <dsp:spPr>
        <a:xfrm>
          <a:off x="2459462" y="161909"/>
          <a:ext cx="3558877" cy="3558877"/>
        </a:xfrm>
        <a:prstGeom prst="circularArrow">
          <a:avLst>
            <a:gd name="adj1" fmla="val 5085"/>
            <a:gd name="adj2" fmla="val 327528"/>
            <a:gd name="adj3" fmla="val 8671970"/>
            <a:gd name="adj4" fmla="val 1800502"/>
            <a:gd name="adj5" fmla="val 5932"/>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35093D8-662D-46BD-8ABC-2D5BB06409A7}">
      <dsp:nvSpPr>
        <dsp:cNvPr id="0" name=""/>
        <dsp:cNvSpPr/>
      </dsp:nvSpPr>
      <dsp:spPr>
        <a:xfrm>
          <a:off x="2396350" y="49009"/>
          <a:ext cx="3558877" cy="3558877"/>
        </a:xfrm>
        <a:prstGeom prst="circularArrow">
          <a:avLst>
            <a:gd name="adj1" fmla="val 5085"/>
            <a:gd name="adj2" fmla="val 327528"/>
            <a:gd name="adj3" fmla="val 15873039"/>
            <a:gd name="adj4" fmla="val 9000000"/>
            <a:gd name="adj5" fmla="val 5932"/>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5F044A-E960-482E-BFFB-7C956B166C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2ED0FDB-E926-4B95-9B3D-4438F32460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35A607-D495-4C1E-A25A-801357B06962}" type="datetimeFigureOut">
              <a:rPr lang="en-GB" smtClean="0"/>
              <a:t>30/07/2024</a:t>
            </a:fld>
            <a:endParaRPr lang="en-GB"/>
          </a:p>
        </p:txBody>
      </p:sp>
      <p:sp>
        <p:nvSpPr>
          <p:cNvPr id="4" name="Footer Placeholder 3">
            <a:extLst>
              <a:ext uri="{FF2B5EF4-FFF2-40B4-BE49-F238E27FC236}">
                <a16:creationId xmlns:a16="http://schemas.microsoft.com/office/drawing/2014/main" id="{7E3B5FE5-293B-49DD-821C-A87504B702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0B273E8-5826-4386-A6DE-3D66633C6F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C6B9D0-A0F7-4A9F-8D34-05CA9790E50C}" type="slidenum">
              <a:rPr lang="en-GB" smtClean="0"/>
              <a:t>‹#›</a:t>
            </a:fld>
            <a:endParaRPr lang="en-GB"/>
          </a:p>
        </p:txBody>
      </p:sp>
    </p:spTree>
    <p:extLst>
      <p:ext uri="{BB962C8B-B14F-4D97-AF65-F5344CB8AC3E}">
        <p14:creationId xmlns:p14="http://schemas.microsoft.com/office/powerpoint/2010/main" val="20818088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A299D5-5AF1-4B67-A044-47DFE4BF00B7}" type="datetimeFigureOut">
              <a:rPr lang="en-GB" smtClean="0"/>
              <a:t>30/07/2024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panose="00000500000000000000" pitchFamily="2" charset="0"/>
              </a:defRPr>
            </a:lvl1pPr>
          </a:lstStyle>
          <a:p>
            <a:fld id="{412866EC-6C9C-4BC3-9CD0-F6E3A38B7819}" type="slidenum">
              <a:rPr lang="en-GB" smtClean="0"/>
              <a:pPr/>
              <a:t>‹#›</a:t>
            </a:fld>
            <a:endParaRPr lang="en-GB"/>
          </a:p>
        </p:txBody>
      </p:sp>
    </p:spTree>
    <p:extLst>
      <p:ext uri="{BB962C8B-B14F-4D97-AF65-F5344CB8AC3E}">
        <p14:creationId xmlns:p14="http://schemas.microsoft.com/office/powerpoint/2010/main" val="27354102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ontserrat" panose="00000500000000000000" pitchFamily="2" charset="0"/>
        <a:ea typeface="+mn-ea"/>
        <a:cs typeface="+mn-cs"/>
      </a:defRPr>
    </a:lvl1pPr>
    <a:lvl2pPr marL="457200" algn="l" defTabSz="914400" rtl="0" eaLnBrk="1" latinLnBrk="0" hangingPunct="1">
      <a:defRPr sz="1200" kern="1200">
        <a:solidFill>
          <a:schemeClr val="tx1"/>
        </a:solidFill>
        <a:latin typeface="Montserrat" panose="00000500000000000000" pitchFamily="2" charset="0"/>
        <a:ea typeface="+mn-ea"/>
        <a:cs typeface="+mn-cs"/>
      </a:defRPr>
    </a:lvl2pPr>
    <a:lvl3pPr marL="914400" algn="l" defTabSz="914400" rtl="0" eaLnBrk="1" latinLnBrk="0" hangingPunct="1">
      <a:defRPr sz="1200" kern="1200">
        <a:solidFill>
          <a:schemeClr val="tx1"/>
        </a:solidFill>
        <a:latin typeface="Montserrat" panose="00000500000000000000" pitchFamily="2" charset="0"/>
        <a:ea typeface="+mn-ea"/>
        <a:cs typeface="+mn-cs"/>
      </a:defRPr>
    </a:lvl3pPr>
    <a:lvl4pPr marL="1371600" algn="l" defTabSz="914400" rtl="0" eaLnBrk="1" latinLnBrk="0" hangingPunct="1">
      <a:defRPr sz="1200" kern="1200">
        <a:solidFill>
          <a:schemeClr val="tx1"/>
        </a:solidFill>
        <a:latin typeface="Montserrat" panose="00000500000000000000" pitchFamily="2" charset="0"/>
        <a:ea typeface="+mn-ea"/>
        <a:cs typeface="+mn-cs"/>
      </a:defRPr>
    </a:lvl4pPr>
    <a:lvl5pPr marL="1828800" algn="l" defTabSz="914400" rtl="0" eaLnBrk="1" latinLnBrk="0" hangingPunct="1">
      <a:defRPr sz="1200" kern="1200">
        <a:solidFill>
          <a:schemeClr val="tx1"/>
        </a:solidFill>
        <a:latin typeface="Montserrat"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eeksforgeeks.org/statistic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ciencedirect.com/topics/computer-science/parametric-tes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eeksforgeeks.org/python-pearson-correlation-test-between-two-variable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geeksforgeeks.org/sarima-seasonal-autoregressive-integrated-moving-average/" TargetMode="External"/><Relationship Id="rId4" Type="http://schemas.openxmlformats.org/officeDocument/2006/relationships/hyperlink" Target="https://www.geeksforgeeks.org/python-arima-model-for-time-series-forecastin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9887B-4B25-4D05-87CE-E19305225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03EF1-CFD9-44ED-AE3D-D7E6EF5E707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6EE008-B740-4DA3-A243-3770ED2BAABE}"/>
              </a:ext>
            </a:extLst>
          </p:cNvPr>
          <p:cNvSpPr>
            <a:spLocks noGrp="1"/>
          </p:cNvSpPr>
          <p:nvPr>
            <p:ph type="sldNum" sz="quarter" idx="5"/>
          </p:nvPr>
        </p:nvSpPr>
        <p:spPr/>
        <p:txBody>
          <a:bodyPr/>
          <a:lstStyle/>
          <a:p>
            <a:fld id="{412866EC-6C9C-4BC3-9CD0-F6E3A38B7819}" type="slidenum">
              <a:rPr lang="en-GB" smtClean="0"/>
              <a:pPr/>
              <a:t>1</a:t>
            </a:fld>
            <a:endParaRPr lang="en-GB"/>
          </a:p>
        </p:txBody>
      </p:sp>
    </p:spTree>
    <p:extLst>
      <p:ext uri="{BB962C8B-B14F-4D97-AF65-F5344CB8AC3E}">
        <p14:creationId xmlns:p14="http://schemas.microsoft.com/office/powerpoint/2010/main" val="327725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IN" b="0" dirty="0">
                <a:effectLst/>
              </a:rPr>
              <a:t>Correlation analysis in research is a factual strategy used to quantify the strength of the direct correlation between two factors and figure out their affiliation. It ascertains the degree of progress in one variable because of the change in the other. A high correlation focuses on a solid correlation between the two factors, while a low correlation implies that the factors are pitifully related.</a:t>
            </a:r>
            <a:endParaRPr lang="en-IN" dirty="0"/>
          </a:p>
          <a:p>
            <a:r>
              <a:rPr lang="en-IN" b="0" dirty="0">
                <a:effectLst/>
              </a:rPr>
              <a:t>With regard to statistical surveying, specialists use this strategy to break down quantitative information gathered through research strategies like reviews and live surveys. They attempt to recognize the correlation, designs, huge associations, and patterns between two factors or datasets. </a:t>
            </a:r>
            <a:endParaRPr lang="en-IN" dirty="0"/>
          </a:p>
          <a:p>
            <a:r>
              <a:rPr lang="en-IN" b="0" dirty="0">
                <a:effectLst/>
              </a:rPr>
              <a:t>There is a positive correlation between two variables when an increment in one variable prompts an increment in the other. Then again, a negative correlation implies that when one variable expands, different declines as well as the other way around.</a:t>
            </a:r>
            <a:endParaRPr lang="en-IN" dirty="0"/>
          </a:p>
          <a:p>
            <a:endParaRPr lang="en-GB" dirty="0"/>
          </a:p>
          <a:p>
            <a:r>
              <a:rPr lang="en-IN" b="1" dirty="0"/>
              <a:t>Real-life examples of correlation analysis</a:t>
            </a:r>
          </a:p>
          <a:p>
            <a:r>
              <a:rPr lang="en-IN" b="0" dirty="0">
                <a:effectLst/>
              </a:rPr>
              <a:t>Here are the 3 best examples of correlation in life;</a:t>
            </a:r>
            <a:endParaRPr lang="en-IN" dirty="0"/>
          </a:p>
          <a:p>
            <a:r>
              <a:rPr lang="en-IN" b="0" dirty="0">
                <a:effectLst/>
              </a:rPr>
              <a:t>Example 1: Air conditioning bills vs. the weather</a:t>
            </a:r>
            <a:endParaRPr lang="en-IN" b="1" dirty="0"/>
          </a:p>
          <a:p>
            <a:r>
              <a:rPr lang="en-IN" b="0" dirty="0">
                <a:effectLst/>
              </a:rPr>
              <a:t>When it comes to weather, it’s simple to quantify negative correlation because a rise (or drop) in outside temperature influences the use of air conditioners. </a:t>
            </a:r>
            <a:endParaRPr lang="en-IN" dirty="0"/>
          </a:p>
          <a:p>
            <a:r>
              <a:rPr lang="en-IN" b="0" dirty="0">
                <a:effectLst/>
              </a:rPr>
              <a:t>Example 2: Increase in demand vs. price</a:t>
            </a:r>
            <a:endParaRPr lang="en-IN" b="1" dirty="0"/>
          </a:p>
          <a:p>
            <a:r>
              <a:rPr lang="en-IN" b="0" dirty="0">
                <a:effectLst/>
              </a:rPr>
              <a:t>In the business sector, one example of a positive connection is the demand for and cost of a product. With the demand for a product the price also increases; when demand declines, so does the price. </a:t>
            </a:r>
            <a:endParaRPr lang="en-IN" dirty="0"/>
          </a:p>
          <a:p>
            <a:r>
              <a:rPr lang="en-IN" b="0" dirty="0">
                <a:effectLst/>
              </a:rPr>
              <a:t>Example 3: Health Improvement vs. Medical Dose Reduction</a:t>
            </a:r>
            <a:endParaRPr lang="en-IN" b="1" dirty="0"/>
          </a:p>
          <a:p>
            <a:r>
              <a:rPr lang="en-IN" b="0" dirty="0">
                <a:effectLst/>
              </a:rPr>
              <a:t>Correlational studies are commonly utilized in clinical trials to understand better how a newly developed medicine affects patients. If the patient’s health improves as a result of taking the medication regularly, there is a positive correlation.</a:t>
            </a:r>
            <a:endParaRPr lang="en-IN" dirty="0"/>
          </a:p>
          <a:p>
            <a:r>
              <a:rPr lang="en-IN" b="0" dirty="0">
                <a:effectLst/>
              </a:rPr>
              <a:t>However, if health does not improve or deteriorate, there is no correlation between the two variables, i.e., health and medicine.</a:t>
            </a:r>
            <a:endParaRPr lang="en-IN" dirty="0"/>
          </a:p>
          <a:p>
            <a:endParaRPr lang="en-GB" dirty="0"/>
          </a:p>
          <a:p>
            <a:r>
              <a:rPr lang="en-IN" b="1" dirty="0"/>
              <a:t>benefits of Correlation Analysis?</a:t>
            </a:r>
          </a:p>
          <a:p>
            <a:r>
              <a:rPr lang="en-IN" b="0" dirty="0">
                <a:effectLst/>
              </a:rPr>
              <a:t>The benefits of correlation analysis are</a:t>
            </a:r>
            <a:endParaRPr lang="en-IN" dirty="0"/>
          </a:p>
          <a:p>
            <a:pPr>
              <a:buFont typeface="Arial" panose="020B0604020202020204" pitchFamily="34" charset="0"/>
              <a:buChar char="•"/>
            </a:pPr>
            <a:r>
              <a:rPr lang="en-IN" b="1" dirty="0">
                <a:effectLst/>
              </a:rPr>
              <a:t>Notice correlations:</a:t>
            </a:r>
            <a:r>
              <a:rPr lang="en-IN" b="0" dirty="0">
                <a:effectLst/>
              </a:rPr>
              <a:t> A correlation assists with distinguishing the nonappearance or presence of a correlation between two factors. It will, in general, be more applicable to day-to-day existence.</a:t>
            </a:r>
          </a:p>
          <a:p>
            <a:pPr>
              <a:buFont typeface="Arial" panose="020B0604020202020204" pitchFamily="34" charset="0"/>
              <a:buChar char="•"/>
            </a:pPr>
            <a:r>
              <a:rPr lang="en-IN" b="1" dirty="0">
                <a:effectLst/>
              </a:rPr>
              <a:t>A decent beginning stage for research</a:t>
            </a:r>
            <a:r>
              <a:rPr lang="en-IN" b="0" dirty="0">
                <a:effectLst/>
              </a:rPr>
              <a:t>: It ends up being a decent beginning stage when an analyst begins researching correlations interestingly.</a:t>
            </a:r>
          </a:p>
          <a:p>
            <a:pPr>
              <a:buFont typeface="Arial" panose="020B0604020202020204" pitchFamily="34" charset="0"/>
              <a:buChar char="•"/>
            </a:pPr>
            <a:r>
              <a:rPr lang="en-IN" b="1" dirty="0">
                <a:effectLst/>
              </a:rPr>
              <a:t>Utilized for additional analysis:</a:t>
            </a:r>
            <a:r>
              <a:rPr lang="en-IN" b="0" dirty="0">
                <a:effectLst/>
              </a:rPr>
              <a:t> Researchers can distinguish the course and strength of the correlation between two factors and thin the discoveries down in later analysis.</a:t>
            </a:r>
          </a:p>
          <a:p>
            <a:pPr>
              <a:buFont typeface="Arial" panose="020B0604020202020204" pitchFamily="34" charset="0"/>
              <a:buChar char="•"/>
            </a:pPr>
            <a:r>
              <a:rPr lang="en-IN" b="1" dirty="0"/>
              <a:t>Basic measurements:</a:t>
            </a:r>
            <a:r>
              <a:rPr lang="en-IN" b="0" dirty="0">
                <a:effectLst/>
              </a:rPr>
              <a:t> Research discoveries are easy to group. The discoveries can go from -1.00 to +1.00. There can be just three expected wide results of the analysis.</a:t>
            </a:r>
            <a:endParaRPr lang="en-IN"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a:t>
            </a:fld>
            <a:endParaRPr lang="en-GB"/>
          </a:p>
        </p:txBody>
      </p:sp>
      <p:sp>
        <p:nvSpPr>
          <p:cNvPr id="7" name="Slide Image Placeholder 6">
            <a:extLst>
              <a:ext uri="{FF2B5EF4-FFF2-40B4-BE49-F238E27FC236}">
                <a16:creationId xmlns:a16="http://schemas.microsoft.com/office/drawing/2014/main" id="{CD6FAF1E-F306-4C3D-831E-7E86624D359C}"/>
              </a:ext>
            </a:extLst>
          </p:cNvPr>
          <p:cNvSpPr>
            <a:spLocks noGrp="1" noRot="1" noChangeAspect="1"/>
          </p:cNvSpPr>
          <p:nvPr>
            <p:ph type="sldImg"/>
          </p:nvPr>
        </p:nvSpPr>
        <p:spPr/>
      </p:sp>
    </p:spTree>
    <p:extLst>
      <p:ext uri="{BB962C8B-B14F-4D97-AF65-F5344CB8AC3E}">
        <p14:creationId xmlns:p14="http://schemas.microsoft.com/office/powerpoint/2010/main" val="274010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412866EC-6C9C-4BC3-9CD0-F6E3A38B7819}" type="slidenum">
              <a:rPr lang="en-GB" smtClean="0"/>
              <a:pPr/>
              <a:t>3</a:t>
            </a:fld>
            <a:endParaRPr lang="en-GB"/>
          </a:p>
        </p:txBody>
      </p:sp>
      <p:sp>
        <p:nvSpPr>
          <p:cNvPr id="6" name="Slide Image Placeholder 5">
            <a:extLst>
              <a:ext uri="{FF2B5EF4-FFF2-40B4-BE49-F238E27FC236}">
                <a16:creationId xmlns:a16="http://schemas.microsoft.com/office/drawing/2014/main" id="{29056D4D-9A8D-4D67-8C8C-F4DCAEEBBB19}"/>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387FA4AE-3164-40C6-89E6-E984E2F123FC}"/>
              </a:ext>
            </a:extLst>
          </p:cNvPr>
          <p:cNvSpPr>
            <a:spLocks noGrp="1"/>
          </p:cNvSpPr>
          <p:nvPr>
            <p:ph type="body" idx="1"/>
          </p:nvPr>
        </p:nvSpPr>
        <p:spPr/>
        <p:txBody>
          <a:bodyPr/>
          <a:lstStyle/>
          <a:p>
            <a:pPr algn="just" rtl="0"/>
            <a:r>
              <a:rPr lang="en-IN" dirty="0">
                <a:effectLst/>
              </a:rPr>
              <a:t>Covariance and correlation are fundamental </a:t>
            </a:r>
            <a:r>
              <a:rPr lang="en-IN" dirty="0">
                <a:effectLst/>
                <a:hlinkClick r:id="rId3"/>
              </a:rPr>
              <a:t>concepts in statistics</a:t>
            </a:r>
            <a:r>
              <a:rPr lang="en-IN" dirty="0">
                <a:effectLst/>
              </a:rPr>
              <a:t> and mathematics that measure the relationship between two random variables. They are essential tools for understanding how variables change together and are widely used in various fields, including finance, economics, and science.</a:t>
            </a:r>
          </a:p>
          <a:p>
            <a:pPr algn="just" rtl="0"/>
            <a:r>
              <a:rPr lang="en-IN" b="1" dirty="0">
                <a:effectLst/>
              </a:rPr>
              <a:t>Covariance:</a:t>
            </a:r>
            <a:endParaRPr lang="en-IN" dirty="0">
              <a:effectLst/>
            </a:endParaRPr>
          </a:p>
          <a:p>
            <a:pPr>
              <a:buFont typeface="+mj-lt"/>
              <a:buAutoNum type="arabicPeriod"/>
            </a:pPr>
            <a:r>
              <a:rPr lang="en-IN" dirty="0"/>
              <a:t>It is the relationship between a pair of random variables where change in one variable causes change in another variable. </a:t>
            </a:r>
          </a:p>
          <a:p>
            <a:pPr>
              <a:buFont typeface="+mj-lt"/>
              <a:buAutoNum type="arabicPeriod" startAt="2"/>
            </a:pPr>
            <a:r>
              <a:rPr lang="en-IN" dirty="0"/>
              <a:t>It can take any value between – infinity to +infinity, where the negative value represents the negative relationship whereas a positive value represents the positive relationship. </a:t>
            </a:r>
          </a:p>
          <a:p>
            <a:pPr>
              <a:buFont typeface="+mj-lt"/>
              <a:buAutoNum type="arabicPeriod" startAt="3"/>
            </a:pPr>
            <a:r>
              <a:rPr lang="en-IN" dirty="0"/>
              <a:t>It is used for the linear relationship between variables. </a:t>
            </a:r>
          </a:p>
          <a:p>
            <a:pPr>
              <a:buFont typeface="+mj-lt"/>
              <a:buAutoNum type="arabicPeriod" startAt="4"/>
            </a:pPr>
            <a:r>
              <a:rPr lang="en-IN" dirty="0"/>
              <a:t>It gives the direction of relationship between variables. </a:t>
            </a:r>
          </a:p>
          <a:p>
            <a:endParaRPr lang="en-US" dirty="0"/>
          </a:p>
          <a:p>
            <a:endParaRPr lang="en-US" dirty="0"/>
          </a:p>
          <a:p>
            <a:endParaRPr lang="en-GB" dirty="0"/>
          </a:p>
        </p:txBody>
      </p:sp>
    </p:spTree>
    <p:extLst>
      <p:ext uri="{BB962C8B-B14F-4D97-AF65-F5344CB8AC3E}">
        <p14:creationId xmlns:p14="http://schemas.microsoft.com/office/powerpoint/2010/main" val="241387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412866EC-6C9C-4BC3-9CD0-F6E3A38B7819}" type="slidenum">
              <a:rPr lang="en-GB" smtClean="0"/>
              <a:pPr/>
              <a:t>4</a:t>
            </a:fld>
            <a:endParaRPr lang="en-GB"/>
          </a:p>
        </p:txBody>
      </p:sp>
      <p:sp>
        <p:nvSpPr>
          <p:cNvPr id="6" name="Slide Image Placeholder 5">
            <a:extLst>
              <a:ext uri="{FF2B5EF4-FFF2-40B4-BE49-F238E27FC236}">
                <a16:creationId xmlns:a16="http://schemas.microsoft.com/office/drawing/2014/main" id="{29056D4D-9A8D-4D67-8C8C-F4DCAEEBBB19}"/>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387FA4AE-3164-40C6-89E6-E984E2F123FC}"/>
              </a:ext>
            </a:extLst>
          </p:cNvPr>
          <p:cNvSpPr>
            <a:spLocks noGrp="1"/>
          </p:cNvSpPr>
          <p:nvPr>
            <p:ph type="body" idx="1"/>
          </p:nvPr>
        </p:nvSpPr>
        <p:spPr/>
        <p:txBody>
          <a:bodyPr/>
          <a:lstStyle/>
          <a:p>
            <a:r>
              <a:rPr lang="en-IN" dirty="0"/>
              <a:t>If variance is the measure of how dispersed a set of observations of a single variable are, covariance is the extent to which the variance in one variable depends on another variable. In effect, covariance is a measure of the relationship between two variables. The higher the covariance, the stronger the relationship.</a:t>
            </a:r>
          </a:p>
          <a:p>
            <a:r>
              <a:rPr lang="en-IN" dirty="0"/>
              <a:t>Covariances can be positive (both variables move in the same direction), negative (both variables move in different directions), or in the case of no relationship, zero.</a:t>
            </a:r>
          </a:p>
          <a:p>
            <a:endParaRPr lang="en-GB" dirty="0"/>
          </a:p>
          <a:p>
            <a:endParaRPr lang="en-GB" dirty="0"/>
          </a:p>
          <a:p>
            <a:endParaRPr lang="en-GB" dirty="0"/>
          </a:p>
        </p:txBody>
      </p:sp>
    </p:spTree>
    <p:extLst>
      <p:ext uri="{BB962C8B-B14F-4D97-AF65-F5344CB8AC3E}">
        <p14:creationId xmlns:p14="http://schemas.microsoft.com/office/powerpoint/2010/main" val="1973135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412866EC-6C9C-4BC3-9CD0-F6E3A38B7819}" type="slidenum">
              <a:rPr lang="en-GB" smtClean="0"/>
              <a:pPr/>
              <a:t>5</a:t>
            </a:fld>
            <a:endParaRPr lang="en-GB"/>
          </a:p>
        </p:txBody>
      </p:sp>
      <p:sp>
        <p:nvSpPr>
          <p:cNvPr id="6" name="Slide Image Placeholder 5">
            <a:extLst>
              <a:ext uri="{FF2B5EF4-FFF2-40B4-BE49-F238E27FC236}">
                <a16:creationId xmlns:a16="http://schemas.microsoft.com/office/drawing/2014/main" id="{29056D4D-9A8D-4D67-8C8C-F4DCAEEBBB19}"/>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387FA4AE-3164-40C6-89E6-E984E2F123FC}"/>
              </a:ext>
            </a:extLst>
          </p:cNvPr>
          <p:cNvSpPr>
            <a:spLocks noGrp="1"/>
          </p:cNvSpPr>
          <p:nvPr>
            <p:ph type="body" idx="1"/>
          </p:nvPr>
        </p:nvSpPr>
        <p:spPr/>
        <p:txBody>
          <a:bodyPr/>
          <a:lstStyle/>
          <a:p>
            <a:r>
              <a:rPr lang="en-IN" dirty="0"/>
              <a:t>Similarity scores are based on comparing one data object with another, attribute by attribute, usually summing the squares of the differences in magnitude for each attribute, and using the calculation to compute a final outcome, known as the correlation score. One of the most popular correlation methods is Pearson's correlation, which produces a score that can vary from − 1 to + 1. Two objects with a high score (near + 1) are highly similar.</a:t>
            </a:r>
            <a:r>
              <a:rPr lang="en-IN" baseline="30000" dirty="0"/>
              <a:t>18</a:t>
            </a:r>
            <a:r>
              <a:rPr lang="en-IN" dirty="0"/>
              <a:t> Two uncorrelated objects would have a Pearson score near zero. Two objects that correlated inversely (</a:t>
            </a:r>
            <a:r>
              <a:rPr lang="en-IN" dirty="0" err="1"/>
              <a:t>ie</a:t>
            </a:r>
            <a:r>
              <a:rPr lang="en-IN" dirty="0"/>
              <a:t>, one falling when the other rises) would have a Pearson score near − 1 (See Glossary items, Correlation distance, Normalized compression distance).</a:t>
            </a:r>
          </a:p>
          <a:p>
            <a:r>
              <a:rPr lang="en-IN" dirty="0"/>
              <a:t>The Pearson correlation for two objects, with paired attributes, sums the product of their differences from their object means, and divides the sum by the product of the squared differences from the object</a:t>
            </a:r>
          </a:p>
          <a:p>
            <a:endParaRPr lang="en-GB" dirty="0"/>
          </a:p>
          <a:p>
            <a:endParaRPr lang="en-GB" dirty="0"/>
          </a:p>
          <a:p>
            <a:r>
              <a:rPr lang="en-IN" dirty="0"/>
              <a:t>What is a good Pearson R correlation?</a:t>
            </a:r>
          </a:p>
          <a:p>
            <a:r>
              <a:rPr lang="en-IN" dirty="0">
                <a:effectLst/>
              </a:rPr>
              <a:t>If we wish to label the strength of the association, for absolute values of r, 0-0.19 is regarded as very weak, 0.2-0.39 as weak, 0.40-0.59 as moderate, 0.6-0.79 as strong and </a:t>
            </a:r>
            <a:r>
              <a:rPr lang="en-IN" b="1" dirty="0">
                <a:effectLst/>
              </a:rPr>
              <a:t>0.8-1</a:t>
            </a:r>
            <a:r>
              <a:rPr lang="en-IN" dirty="0">
                <a:effectLst/>
              </a:rPr>
              <a:t> as very strong correlation, but these are rather arbitrary limits, and the context of the results should be considered.</a:t>
            </a:r>
          </a:p>
          <a:p>
            <a:endParaRPr lang="en-GB" dirty="0"/>
          </a:p>
          <a:p>
            <a:endParaRPr lang="en-GB" dirty="0"/>
          </a:p>
          <a:p>
            <a:r>
              <a:rPr lang="en-IN" b="0" dirty="0">
                <a:effectLst/>
              </a:rPr>
              <a:t>The name correlation suggests the relationship between two variables as their Co-relation. The correlation coefficient is the measurement of correlation. To see how the two sets of data are connected, we make use of this formula. The linear dependency between the data set is done by the Pearson Correlation coefficient. It is also known as the Pearson product-moment correlation coefficient. The value of the Pearson correlation coefficient product is between -1 to +1.  When the correlation coefficient comes down to zero, then the data is said to be not related. While, if we are getting the value of +1, then the data are positively correlated and -1 has a negative correlation. </a:t>
            </a:r>
            <a:endParaRPr lang="en-GB" dirty="0"/>
          </a:p>
        </p:txBody>
      </p:sp>
    </p:spTree>
    <p:extLst>
      <p:ext uri="{BB962C8B-B14F-4D97-AF65-F5344CB8AC3E}">
        <p14:creationId xmlns:p14="http://schemas.microsoft.com/office/powerpoint/2010/main" val="3692339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412866EC-6C9C-4BC3-9CD0-F6E3A38B7819}" type="slidenum">
              <a:rPr lang="en-GB" smtClean="0"/>
              <a:pPr/>
              <a:t>6</a:t>
            </a:fld>
            <a:endParaRPr lang="en-GB"/>
          </a:p>
        </p:txBody>
      </p:sp>
      <p:sp>
        <p:nvSpPr>
          <p:cNvPr id="6" name="Slide Image Placeholder 5">
            <a:extLst>
              <a:ext uri="{FF2B5EF4-FFF2-40B4-BE49-F238E27FC236}">
                <a16:creationId xmlns:a16="http://schemas.microsoft.com/office/drawing/2014/main" id="{29056D4D-9A8D-4D67-8C8C-F4DCAEEBBB19}"/>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387FA4AE-3164-40C6-89E6-E984E2F123FC}"/>
              </a:ext>
            </a:extLst>
          </p:cNvPr>
          <p:cNvSpPr>
            <a:spLocks noGrp="1"/>
          </p:cNvSpPr>
          <p:nvPr>
            <p:ph type="body" idx="1"/>
          </p:nvPr>
        </p:nvSpPr>
        <p:spPr/>
        <p:txBody>
          <a:bodyPr/>
          <a:lstStyle/>
          <a:p>
            <a:r>
              <a:rPr lang="en-IN" dirty="0"/>
              <a:t>Pearson's correlation is the </a:t>
            </a:r>
            <a:r>
              <a:rPr lang="en-IN" dirty="0">
                <a:hlinkClick r:id="rId3" tooltip="Learn more about parametric test from ScienceDirect's AI-generated Topic Pages"/>
              </a:rPr>
              <a:t>parametric test</a:t>
            </a:r>
            <a:r>
              <a:rPr lang="en-IN" dirty="0"/>
              <a:t> for correlation between two continuous (scaled-interval/ratio) variables. The assumptions to apply the test are as follows: (1) normal distribution, (2) independence of observations, and (3) linear relationship. If the first assumption, that is, normalcy, is not met or if one variable is ordinal in nature, a nonparametric alternative known as Spearman's correlation or Spearman's rho can be applied. Spearman's correlation can be applied to curvilinear relationships (in ranked or ordinal data). However, the relationship in any correlation must be monotonic, that is, as the value of one variable increases or decreases, so does the value of the other variable either increase/decrease.</a:t>
            </a:r>
          </a:p>
          <a:p>
            <a:endParaRPr lang="en-IN" dirty="0"/>
          </a:p>
          <a:p>
            <a:r>
              <a:rPr lang="en-IN" dirty="0"/>
              <a:t>Measuring normality tests must be done for both the variables through the Shapiro–Wilk test, as detailed in Chapter 3. After measuring the assumption of normality, the two continuous variables should be selected for Pearson's correlation test. Spearman's correlation, the Pearson's correlation nonparametric or distribution-free alternative, should be applied if the normality assumption fails.</a:t>
            </a:r>
            <a:endParaRPr lang="en-GB" dirty="0"/>
          </a:p>
        </p:txBody>
      </p:sp>
    </p:spTree>
    <p:extLst>
      <p:ext uri="{BB962C8B-B14F-4D97-AF65-F5344CB8AC3E}">
        <p14:creationId xmlns:p14="http://schemas.microsoft.com/office/powerpoint/2010/main" val="2141527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412866EC-6C9C-4BC3-9CD0-F6E3A38B7819}" type="slidenum">
              <a:rPr lang="en-GB" smtClean="0"/>
              <a:pPr/>
              <a:t>7</a:t>
            </a:fld>
            <a:endParaRPr lang="en-GB"/>
          </a:p>
        </p:txBody>
      </p:sp>
      <p:sp>
        <p:nvSpPr>
          <p:cNvPr id="6" name="Slide Image Placeholder 5">
            <a:extLst>
              <a:ext uri="{FF2B5EF4-FFF2-40B4-BE49-F238E27FC236}">
                <a16:creationId xmlns:a16="http://schemas.microsoft.com/office/drawing/2014/main" id="{7442C817-ADB3-450A-95EE-F876BC449BBE}"/>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B32A4640-6E8D-41E4-981D-DB779B582DD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78160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412866EC-6C9C-4BC3-9CD0-F6E3A38B7819}" type="slidenum">
              <a:rPr lang="en-GB" smtClean="0"/>
              <a:pPr/>
              <a:t>8</a:t>
            </a:fld>
            <a:endParaRPr lang="en-GB"/>
          </a:p>
        </p:txBody>
      </p:sp>
      <p:sp>
        <p:nvSpPr>
          <p:cNvPr id="6" name="Slide Image Placeholder 5">
            <a:extLst>
              <a:ext uri="{FF2B5EF4-FFF2-40B4-BE49-F238E27FC236}">
                <a16:creationId xmlns:a16="http://schemas.microsoft.com/office/drawing/2014/main" id="{29056D4D-9A8D-4D67-8C8C-F4DCAEEBBB19}"/>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387FA4AE-3164-40C6-89E6-E984E2F123FC}"/>
              </a:ext>
            </a:extLst>
          </p:cNvPr>
          <p:cNvSpPr>
            <a:spLocks noGrp="1"/>
          </p:cNvSpPr>
          <p:nvPr>
            <p:ph type="body" idx="1"/>
          </p:nvPr>
        </p:nvSpPr>
        <p:spPr/>
        <p:txBody>
          <a:bodyPr/>
          <a:lstStyle/>
          <a:p>
            <a:r>
              <a:rPr lang="en-IN" b="1" dirty="0"/>
              <a:t>Autocorrelation</a:t>
            </a:r>
            <a:r>
              <a:rPr lang="en-IN" dirty="0"/>
              <a:t> is a fundamental concept in </a:t>
            </a:r>
            <a:r>
              <a:rPr lang="en-IN" b="1" dirty="0"/>
              <a:t>time series analysis</a:t>
            </a:r>
            <a:r>
              <a:rPr lang="en-IN" dirty="0"/>
              <a:t>. Autocorrelation is a </a:t>
            </a:r>
            <a:r>
              <a:rPr lang="en-IN" b="1" dirty="0"/>
              <a:t>statistical concept </a:t>
            </a:r>
            <a:r>
              <a:rPr lang="en-IN" dirty="0"/>
              <a:t>that assesses the degree of</a:t>
            </a:r>
            <a:r>
              <a:rPr lang="en-IN" b="1" dirty="0"/>
              <a:t> correlation</a:t>
            </a:r>
            <a:r>
              <a:rPr lang="en-IN" dirty="0"/>
              <a:t> between the values of variable at different time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Autocorrelation</a:t>
            </a:r>
            <a:r>
              <a:rPr lang="en-IN" dirty="0"/>
              <a:t> measures the degree of similarity between a given time series and the lagged version of that time series over successive time periods. It is similar to calculating the correlation between two different variables except in Autocorrelation we calculate the correlation between two different versions </a:t>
            </a:r>
            <a:r>
              <a:rPr lang="en-IN" dirty="0" err="1"/>
              <a:t>X</a:t>
            </a:r>
            <a:r>
              <a:rPr lang="en-IN" baseline="-25000" dirty="0" err="1"/>
              <a:t>t</a:t>
            </a:r>
            <a:r>
              <a:rPr lang="en-IN" dirty="0"/>
              <a:t> and </a:t>
            </a:r>
            <a:r>
              <a:rPr lang="en-IN" dirty="0" err="1"/>
              <a:t>X</a:t>
            </a:r>
            <a:r>
              <a:rPr lang="en-IN" baseline="-25000" dirty="0" err="1"/>
              <a:t>t</a:t>
            </a:r>
            <a:r>
              <a:rPr lang="en-IN" baseline="-25000" dirty="0"/>
              <a:t>-k</a:t>
            </a:r>
            <a:r>
              <a:rPr lang="en-IN" dirty="0"/>
              <a:t> of the same time series.</a:t>
            </a:r>
          </a:p>
          <a:p>
            <a:endParaRPr lang="en-IN" dirty="0"/>
          </a:p>
          <a:p>
            <a:r>
              <a:rPr lang="en-IN" dirty="0"/>
              <a:t>Mathematically, autocorrelation coefficient is denoted by the symbol </a:t>
            </a:r>
            <a:r>
              <a:rPr lang="el-GR" b="1" dirty="0"/>
              <a:t>ρ (</a:t>
            </a:r>
            <a:r>
              <a:rPr lang="en-IN" b="1" dirty="0"/>
              <a:t>rho)</a:t>
            </a:r>
            <a:r>
              <a:rPr lang="en-IN" dirty="0"/>
              <a:t> and is expressed as </a:t>
            </a:r>
            <a:r>
              <a:rPr lang="el-GR" b="1" dirty="0"/>
              <a:t>ρ(</a:t>
            </a:r>
            <a:r>
              <a:rPr lang="en-IN" b="1" dirty="0"/>
              <a:t>k)</a:t>
            </a:r>
            <a:r>
              <a:rPr lang="en-IN" dirty="0"/>
              <a:t>, where ‘k’ represents the time lag or the number of intervals between the observations. The autocorrelation coefficient is computed using </a:t>
            </a:r>
            <a:r>
              <a:rPr lang="en-IN" dirty="0">
                <a:hlinkClick r:id="rId3"/>
              </a:rPr>
              <a:t>Pearson correlation</a:t>
            </a:r>
            <a:r>
              <a:rPr lang="en-IN" dirty="0"/>
              <a:t>.</a:t>
            </a:r>
          </a:p>
          <a:p>
            <a:endParaRPr lang="en-IN" dirty="0"/>
          </a:p>
          <a:p>
            <a:r>
              <a:rPr lang="en-IN" b="1" dirty="0"/>
              <a:t>Interpretation of Autocorrelation </a:t>
            </a:r>
          </a:p>
          <a:p>
            <a:pPr>
              <a:buFont typeface="Arial" panose="020B0604020202020204" pitchFamily="34" charset="0"/>
              <a:buChar char="•"/>
            </a:pPr>
            <a:r>
              <a:rPr lang="en-IN" dirty="0"/>
              <a:t>A positive autocorrelation (</a:t>
            </a:r>
            <a:r>
              <a:rPr lang="el-GR" dirty="0"/>
              <a:t>ρ &gt; 0) </a:t>
            </a:r>
            <a:r>
              <a:rPr lang="en-IN" dirty="0"/>
              <a:t>indicates a tendency for values at one time point to be positively correlated with values at a subsequent time point. A high autocorrelation at a specific lag suggests a strong linear relationship between the variable’s current values and its past values at that lag.</a:t>
            </a:r>
          </a:p>
          <a:p>
            <a:pPr>
              <a:buFont typeface="Arial" panose="020B0604020202020204" pitchFamily="34" charset="0"/>
              <a:buChar char="•"/>
            </a:pPr>
            <a:r>
              <a:rPr lang="en-IN" dirty="0"/>
              <a:t>A negative autocorrelation (</a:t>
            </a:r>
            <a:r>
              <a:rPr lang="el-GR" dirty="0"/>
              <a:t>ρ &lt; 0) </a:t>
            </a:r>
            <a:r>
              <a:rPr lang="en-IN" dirty="0"/>
              <a:t>suggests an inverse relationship between values at different time intervals. A low or zero autocorrelation indicates a lack of linear dependence between the variable’s current and past values at that lag.</a:t>
            </a:r>
          </a:p>
          <a:p>
            <a:endParaRPr lang="en-IN" dirty="0"/>
          </a:p>
          <a:p>
            <a:r>
              <a:rPr lang="en-IN" b="1" dirty="0"/>
              <a:t>Use of Autocorrelation </a:t>
            </a:r>
          </a:p>
          <a:p>
            <a:pPr>
              <a:buFont typeface="Arial" panose="020B0604020202020204" pitchFamily="34" charset="0"/>
              <a:buChar char="•"/>
            </a:pPr>
            <a:r>
              <a:rPr lang="en-IN" dirty="0"/>
              <a:t>Autocorrelation detects repeating patterns and trends in time series data. Positive autocorrelation at specific lags may indicate the presence of seasonality. </a:t>
            </a:r>
          </a:p>
          <a:p>
            <a:pPr>
              <a:buFont typeface="Arial" panose="020B0604020202020204" pitchFamily="34" charset="0"/>
              <a:buChar char="•"/>
            </a:pPr>
            <a:r>
              <a:rPr lang="en-IN" dirty="0"/>
              <a:t>Autocorrelation guides the determination of order of </a:t>
            </a:r>
            <a:r>
              <a:rPr lang="en-IN" dirty="0">
                <a:hlinkClick r:id="rId4"/>
              </a:rPr>
              <a:t>ARIMA </a:t>
            </a:r>
            <a:r>
              <a:rPr lang="en-IN" dirty="0"/>
              <a:t>and </a:t>
            </a:r>
            <a:r>
              <a:rPr lang="en-IN" dirty="0">
                <a:hlinkClick r:id="rId5"/>
              </a:rPr>
              <a:t>MA models</a:t>
            </a:r>
            <a:r>
              <a:rPr lang="en-IN" dirty="0"/>
              <a:t> by providing insights into the number of lag terms to include. </a:t>
            </a:r>
          </a:p>
          <a:p>
            <a:pPr>
              <a:buFont typeface="Arial" panose="020B0604020202020204" pitchFamily="34" charset="0"/>
              <a:buChar char="•"/>
            </a:pPr>
            <a:r>
              <a:rPr lang="en-IN" dirty="0"/>
              <a:t>Autocorrelation helps to check whether a time series is stationary or exhibits trends and non-stationary </a:t>
            </a:r>
            <a:r>
              <a:rPr lang="en-IN" dirty="0" err="1"/>
              <a:t>behavior</a:t>
            </a:r>
            <a:r>
              <a:rPr lang="en-IN" dirty="0"/>
              <a:t>.</a:t>
            </a:r>
          </a:p>
          <a:p>
            <a:pPr>
              <a:buFont typeface="Arial" panose="020B0604020202020204" pitchFamily="34" charset="0"/>
              <a:buChar char="•"/>
            </a:pPr>
            <a:r>
              <a:rPr lang="en-IN" dirty="0"/>
              <a:t>Sudden spikes or drops in autocorrelation at certain lags may indicate the presence of anomalies and outliers. </a:t>
            </a:r>
          </a:p>
          <a:p>
            <a:endParaRPr lang="en-GB" dirty="0"/>
          </a:p>
        </p:txBody>
      </p:sp>
    </p:spTree>
    <p:extLst>
      <p:ext uri="{BB962C8B-B14F-4D97-AF65-F5344CB8AC3E}">
        <p14:creationId xmlns:p14="http://schemas.microsoft.com/office/powerpoint/2010/main" val="1316657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1F1F1F"/>
                </a:solidFill>
                <a:effectLst/>
                <a:latin typeface="Google Sans"/>
              </a:rPr>
              <a:t>Spearman's correlation </a:t>
            </a:r>
            <a:r>
              <a:rPr lang="en-IN" b="0" i="0" dirty="0">
                <a:solidFill>
                  <a:srgbClr val="040C28"/>
                </a:solidFill>
                <a:effectLst/>
                <a:latin typeface="Google Sans"/>
              </a:rPr>
              <a:t>requires your data to be continuous data that follow a monotonic relationship or ordinal data</a:t>
            </a:r>
            <a:r>
              <a:rPr lang="en-IN" b="0" i="0" dirty="0">
                <a:solidFill>
                  <a:srgbClr val="1F1F1F"/>
                </a:solidFill>
                <a:effectLst/>
                <a:latin typeface="Google Sans"/>
              </a:rPr>
              <a:t>.</a:t>
            </a:r>
          </a:p>
          <a:p>
            <a:endParaRPr lang="en-IN" b="0" i="0" dirty="0">
              <a:solidFill>
                <a:srgbClr val="1F1F1F"/>
              </a:solidFill>
              <a:effectLst/>
              <a:latin typeface="Google Sans"/>
            </a:endParaRPr>
          </a:p>
          <a:p>
            <a:r>
              <a:rPr lang="en-IN" b="0" i="0" dirty="0">
                <a:solidFill>
                  <a:srgbClr val="767673"/>
                </a:solidFill>
                <a:effectLst/>
                <a:latin typeface="droid sans"/>
              </a:rPr>
              <a:t>If there is a curvilinear but non-monotonic relationship, both Spearman’s and Pearson’s correlation will be close to zero.</a:t>
            </a:r>
          </a:p>
          <a:p>
            <a:endParaRPr lang="en-IN" b="0" i="0" dirty="0">
              <a:solidFill>
                <a:srgbClr val="767673"/>
              </a:solidFill>
              <a:effectLst/>
              <a:latin typeface="droid sans"/>
            </a:endParaRPr>
          </a:p>
          <a:p>
            <a:pPr algn="l"/>
            <a:r>
              <a:rPr lang="en-IN" b="0" i="0" dirty="0">
                <a:solidFill>
                  <a:srgbClr val="767673"/>
                </a:solidFill>
                <a:effectLst/>
                <a:latin typeface="droid sans"/>
              </a:rPr>
              <a:t>When there is no tendency for two variables to change in tandem, both Spearman’s and Pearson’s will be close to zero, indicating no relationship.</a:t>
            </a:r>
          </a:p>
          <a:p>
            <a:br>
              <a:rPr lang="en-IN" dirty="0"/>
            </a:br>
            <a:endParaRPr lang="en-US" dirty="0"/>
          </a:p>
        </p:txBody>
      </p:sp>
      <p:sp>
        <p:nvSpPr>
          <p:cNvPr id="4" name="Slide Number Placeholder 3"/>
          <p:cNvSpPr>
            <a:spLocks noGrp="1"/>
          </p:cNvSpPr>
          <p:nvPr>
            <p:ph type="sldNum" sz="quarter" idx="5"/>
          </p:nvPr>
        </p:nvSpPr>
        <p:spPr/>
        <p:txBody>
          <a:bodyPr/>
          <a:lstStyle/>
          <a:p>
            <a:fld id="{412866EC-6C9C-4BC3-9CD0-F6E3A38B7819}" type="slidenum">
              <a:rPr lang="en-GB" smtClean="0"/>
              <a:pPr/>
              <a:t>11</a:t>
            </a:fld>
            <a:endParaRPr lang="en-GB"/>
          </a:p>
        </p:txBody>
      </p:sp>
    </p:spTree>
    <p:extLst>
      <p:ext uri="{BB962C8B-B14F-4D97-AF65-F5344CB8AC3E}">
        <p14:creationId xmlns:p14="http://schemas.microsoft.com/office/powerpoint/2010/main" val="146983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7.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70164400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60973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7914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111713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76981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2989346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8775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03331849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1533934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5949474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999732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50860437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8697873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8275913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18861699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89820473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188456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719279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7116480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03048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7347647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401956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2783452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57052552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257900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25207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1494436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7218992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7193694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787908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73134491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28267582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08656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90918471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038837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37220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71034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88643864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55612715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Slide Number Placeholder 5">
            <a:extLst>
              <a:ext uri="{FF2B5EF4-FFF2-40B4-BE49-F238E27FC236}">
                <a16:creationId xmlns:a16="http://schemas.microsoft.com/office/drawing/2014/main" id="{03339BEE-0A0C-4A08-8868-12337465DB41}"/>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120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88190281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3951103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82863598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460353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3105651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7564484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694230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9537793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455104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96766948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56339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09037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0264079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335910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image" Target="../media/image19.svg"/><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image" Target="../media/image30.png"/><Relationship Id="rId5" Type="http://schemas.openxmlformats.org/officeDocument/2006/relationships/slideLayout" Target="../slideLayouts/slideLayout49.xml"/><Relationship Id="rId10" Type="http://schemas.openxmlformats.org/officeDocument/2006/relationships/theme" Target="../theme/theme2.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769077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717"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685363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Lst>
  <p:hf hdr="0" ft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hodor.org/interactivate/activities/Regression/" TargetMode="Externa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statisticsbyjim.com/basics/spearmans-correlation/"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Correlation_does_not_imply_causation"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hyperlink" Target="http://www.shodor.org/interactivate/activities/Regression/" TargetMode="Externa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079" y="2026891"/>
            <a:ext cx="6596062" cy="2431485"/>
          </a:xfrm>
        </p:spPr>
        <p:txBody>
          <a:bodyPr/>
          <a:lstStyle/>
          <a:p>
            <a:r>
              <a:rPr lang="en-GB" dirty="0">
                <a:solidFill>
                  <a:schemeClr val="tx1"/>
                </a:solidFill>
              </a:rPr>
              <a:t>Correlation Analysis</a:t>
            </a:r>
          </a:p>
        </p:txBody>
      </p:sp>
    </p:spTree>
    <p:extLst>
      <p:ext uri="{BB962C8B-B14F-4D97-AF65-F5344CB8AC3E}">
        <p14:creationId xmlns:p14="http://schemas.microsoft.com/office/powerpoint/2010/main" val="144502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33C0A8-C7CE-EB00-4C1E-7928A68EF5EB}"/>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
        <p:nvSpPr>
          <p:cNvPr id="3" name="Text Placeholder 2">
            <a:extLst>
              <a:ext uri="{FF2B5EF4-FFF2-40B4-BE49-F238E27FC236}">
                <a16:creationId xmlns:a16="http://schemas.microsoft.com/office/drawing/2014/main" id="{EEA8CB75-2594-2AAA-4794-3E007E592E75}"/>
              </a:ext>
            </a:extLst>
          </p:cNvPr>
          <p:cNvSpPr>
            <a:spLocks noGrp="1"/>
          </p:cNvSpPr>
          <p:nvPr>
            <p:ph type="body" sz="quarter" idx="15"/>
          </p:nvPr>
        </p:nvSpPr>
        <p:spPr>
          <a:xfrm>
            <a:off x="4398380" y="416689"/>
            <a:ext cx="7408835" cy="6052703"/>
          </a:xfrm>
        </p:spPr>
        <p:txBody>
          <a:bodyPr/>
          <a:lstStyle/>
          <a:p>
            <a:r>
              <a:rPr lang="en-GB" b="1" dirty="0"/>
              <a:t>Use the following interactive site:</a:t>
            </a:r>
          </a:p>
          <a:p>
            <a:r>
              <a:rPr lang="en-GB" u="sng" dirty="0">
                <a:solidFill>
                  <a:schemeClr val="tx1">
                    <a:lumMod val="90000"/>
                    <a:lumOff val="10000"/>
                  </a:schemeClr>
                </a:solidFill>
                <a:hlinkClick r:id="rId2"/>
              </a:rPr>
              <a:t>http://www.shodor.org/interactivate/activities/Regression/</a:t>
            </a:r>
            <a:endParaRPr lang="en-GB" u="sng" dirty="0">
              <a:solidFill>
                <a:schemeClr val="tx1">
                  <a:lumMod val="90000"/>
                  <a:lumOff val="10000"/>
                </a:schemeClr>
              </a:solidFill>
            </a:endParaRPr>
          </a:p>
          <a:p>
            <a:endParaRPr lang="en-GB" b="1" u="sng" baseline="-25000" dirty="0">
              <a:solidFill>
                <a:schemeClr val="tx1">
                  <a:lumMod val="90000"/>
                  <a:lumOff val="10000"/>
                </a:schemeClr>
              </a:solidFill>
            </a:endParaRPr>
          </a:p>
          <a:p>
            <a:pPr marL="342900" indent="-342900">
              <a:buFont typeface="Wingdings" panose="05000000000000000000" pitchFamily="2" charset="2"/>
              <a:buChar char="à"/>
            </a:pPr>
            <a:r>
              <a:rPr lang="en-GB" b="1" dirty="0"/>
              <a:t>Form a set of points that are nonlinearly related and check the value of the correlation coefficient.</a:t>
            </a:r>
          </a:p>
          <a:p>
            <a:pPr marL="342900" indent="-342900">
              <a:buFont typeface="Wingdings" panose="05000000000000000000" pitchFamily="2" charset="2"/>
              <a:buChar char="à"/>
            </a:pPr>
            <a:endParaRPr lang="en-GB" b="1" dirty="0"/>
          </a:p>
          <a:p>
            <a:pPr marL="342900" indent="-342900">
              <a:buFont typeface="Wingdings" panose="05000000000000000000" pitchFamily="2" charset="2"/>
              <a:buChar char="à"/>
            </a:pPr>
            <a:endParaRPr lang="en-GB" b="1" dirty="0"/>
          </a:p>
          <a:p>
            <a:pPr marL="342900" indent="-342900">
              <a:buFont typeface="Wingdings" panose="05000000000000000000" pitchFamily="2" charset="2"/>
              <a:buChar char="à"/>
            </a:pPr>
            <a:endParaRPr lang="en-GB" b="1" dirty="0"/>
          </a:p>
          <a:p>
            <a:pPr marL="342900" indent="-342900">
              <a:buFont typeface="Wingdings" panose="05000000000000000000" pitchFamily="2" charset="2"/>
              <a:buChar char="à"/>
            </a:pPr>
            <a:endParaRPr lang="en-GB" b="1" dirty="0"/>
          </a:p>
          <a:p>
            <a:pPr marL="342900" indent="-342900">
              <a:buFont typeface="Wingdings" panose="05000000000000000000" pitchFamily="2" charset="2"/>
              <a:buChar char="à"/>
            </a:pPr>
            <a:endParaRPr lang="en-GB" b="1" dirty="0"/>
          </a:p>
          <a:p>
            <a:pPr marL="342900" indent="-342900">
              <a:buFont typeface="Wingdings" panose="05000000000000000000" pitchFamily="2" charset="2"/>
              <a:buChar char="à"/>
            </a:pPr>
            <a:endParaRPr lang="en-GB" b="1" dirty="0"/>
          </a:p>
          <a:p>
            <a:pPr marL="342900" indent="-342900">
              <a:buFont typeface="Wingdings" panose="05000000000000000000" pitchFamily="2" charset="2"/>
              <a:buChar char="à"/>
            </a:pPr>
            <a:endParaRPr lang="en-GB" b="1" dirty="0"/>
          </a:p>
          <a:p>
            <a:pPr marL="342900" indent="-342900">
              <a:buFont typeface="Wingdings" panose="05000000000000000000" pitchFamily="2" charset="2"/>
              <a:buChar char="à"/>
            </a:pPr>
            <a:endParaRPr lang="en-GB" b="1" dirty="0"/>
          </a:p>
          <a:p>
            <a:br>
              <a:rPr lang="en-GB" b="1" dirty="0"/>
            </a:br>
            <a:endParaRPr lang="en-GB" b="1" dirty="0"/>
          </a:p>
          <a:p>
            <a:pPr marL="342900" indent="-342900">
              <a:buFont typeface="Wingdings" panose="05000000000000000000" pitchFamily="2" charset="2"/>
              <a:buChar char="à"/>
            </a:pPr>
            <a:endParaRPr lang="en-GB" b="1" dirty="0"/>
          </a:p>
          <a:p>
            <a:r>
              <a:rPr lang="en-GB" b="1" dirty="0">
                <a:solidFill>
                  <a:srgbClr val="FF0000"/>
                </a:solidFill>
              </a:rPr>
              <a:t>There is a relationship between X and Y but it is nonlinear. Pearson correlation coefficient will not detect it – it measures only linear relationships.</a:t>
            </a:r>
          </a:p>
          <a:p>
            <a:pPr marL="342900" indent="-342900">
              <a:buFont typeface="Wingdings" panose="05000000000000000000" pitchFamily="2" charset="2"/>
              <a:buChar char="à"/>
            </a:pPr>
            <a:endParaRPr lang="en-GB"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endParaRPr lang="en-GB" sz="2000" b="1" baseline="-25000" dirty="0"/>
          </a:p>
        </p:txBody>
      </p:sp>
      <p:sp>
        <p:nvSpPr>
          <p:cNvPr id="4" name="Text Placeholder 3">
            <a:extLst>
              <a:ext uri="{FF2B5EF4-FFF2-40B4-BE49-F238E27FC236}">
                <a16:creationId xmlns:a16="http://schemas.microsoft.com/office/drawing/2014/main" id="{D4207DA0-4D5E-EBF7-1F05-3E104DB9BECD}"/>
              </a:ext>
            </a:extLst>
          </p:cNvPr>
          <p:cNvSpPr>
            <a:spLocks noGrp="1"/>
          </p:cNvSpPr>
          <p:nvPr>
            <p:ph type="body" sz="quarter" idx="10"/>
          </p:nvPr>
        </p:nvSpPr>
        <p:spPr>
          <a:xfrm>
            <a:off x="370390" y="1231998"/>
            <a:ext cx="4027990" cy="2751999"/>
          </a:xfrm>
        </p:spPr>
        <p:txBody>
          <a:bodyPr/>
          <a:lstStyle/>
          <a:p>
            <a:r>
              <a:rPr lang="en-GB" sz="3200" dirty="0"/>
              <a:t>interactive: explore correlations</a:t>
            </a:r>
          </a:p>
        </p:txBody>
      </p:sp>
      <p:pic>
        <p:nvPicPr>
          <p:cNvPr id="6" name="Picture 5">
            <a:extLst>
              <a:ext uri="{FF2B5EF4-FFF2-40B4-BE49-F238E27FC236}">
                <a16:creationId xmlns:a16="http://schemas.microsoft.com/office/drawing/2014/main" id="{14300475-E573-DE88-8174-6FE8CD53AC18}"/>
              </a:ext>
            </a:extLst>
          </p:cNvPr>
          <p:cNvPicPr>
            <a:picLocks noChangeAspect="1"/>
          </p:cNvPicPr>
          <p:nvPr/>
        </p:nvPicPr>
        <p:blipFill>
          <a:blip r:embed="rId3"/>
          <a:stretch>
            <a:fillRect/>
          </a:stretch>
        </p:blipFill>
        <p:spPr>
          <a:xfrm>
            <a:off x="5992325" y="2210260"/>
            <a:ext cx="4518285" cy="3547474"/>
          </a:xfrm>
          <a:prstGeom prst="rect">
            <a:avLst/>
          </a:prstGeom>
        </p:spPr>
      </p:pic>
    </p:spTree>
    <p:extLst>
      <p:ext uri="{BB962C8B-B14F-4D97-AF65-F5344CB8AC3E}">
        <p14:creationId xmlns:p14="http://schemas.microsoft.com/office/powerpoint/2010/main" val="2702358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33C0A8-C7CE-EB00-4C1E-7928A68EF5EB}"/>
              </a:ext>
            </a:extLst>
          </p:cNvPr>
          <p:cNvSpPr>
            <a:spLocks noGrp="1"/>
          </p:cNvSpPr>
          <p:nvPr>
            <p:ph type="sldNum" sz="quarter" idx="4"/>
          </p:nvPr>
        </p:nvSpPr>
        <p:spPr/>
        <p:txBody>
          <a:bodyPr/>
          <a:lstStyle/>
          <a:p>
            <a:fld id="{EF892D59-8F09-EF4B-AD6D-DA609442F868}" type="slidenum">
              <a:rPr lang="en-GB" smtClean="0"/>
              <a:pPr/>
              <a:t>11</a:t>
            </a:fld>
            <a:endParaRPr lang="en-GB" dirty="0"/>
          </a:p>
        </p:txBody>
      </p:sp>
      <p:sp>
        <p:nvSpPr>
          <p:cNvPr id="3" name="Text Placeholder 2">
            <a:extLst>
              <a:ext uri="{FF2B5EF4-FFF2-40B4-BE49-F238E27FC236}">
                <a16:creationId xmlns:a16="http://schemas.microsoft.com/office/drawing/2014/main" id="{EEA8CB75-2594-2AAA-4794-3E007E592E75}"/>
              </a:ext>
            </a:extLst>
          </p:cNvPr>
          <p:cNvSpPr>
            <a:spLocks noGrp="1"/>
          </p:cNvSpPr>
          <p:nvPr>
            <p:ph type="body" sz="quarter" idx="15"/>
          </p:nvPr>
        </p:nvSpPr>
        <p:spPr>
          <a:xfrm>
            <a:off x="4398380" y="416689"/>
            <a:ext cx="7408835" cy="6052703"/>
          </a:xfrm>
        </p:spPr>
        <p:txBody>
          <a:bodyPr/>
          <a:lstStyle/>
          <a:p>
            <a:r>
              <a:rPr lang="en-GB" sz="2000" b="1" dirty="0"/>
              <a:t>For nonlinear monotonic relationships and for ordinal data use Spearman’s correlation:</a:t>
            </a:r>
          </a:p>
          <a:p>
            <a:r>
              <a:rPr lang="en-GB" sz="2000" dirty="0">
                <a:hlinkClick r:id="rId3"/>
              </a:rPr>
              <a:t>https://statisticsbyjim.com/basics/spearmans-correlation/</a:t>
            </a:r>
            <a:endParaRPr lang="en-GB" sz="2000" dirty="0"/>
          </a:p>
          <a:p>
            <a:endParaRPr lang="en-GB" sz="2400" b="1" dirty="0"/>
          </a:p>
          <a:p>
            <a:pPr marL="342900" indent="-342900">
              <a:buFont typeface="Wingdings" panose="05000000000000000000" pitchFamily="2" charset="2"/>
              <a:buChar char="à"/>
            </a:pPr>
            <a:endParaRPr lang="en-GB" sz="2000" b="1" dirty="0"/>
          </a:p>
          <a:p>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pPr marL="342900" indent="-342900">
              <a:buFont typeface="Wingdings" panose="05000000000000000000" pitchFamily="2" charset="2"/>
              <a:buChar char="à"/>
            </a:pPr>
            <a:endParaRPr lang="en-GB" sz="2000" b="1" dirty="0"/>
          </a:p>
          <a:p>
            <a:endParaRPr lang="en-GB" sz="2000" b="1" baseline="-25000" dirty="0"/>
          </a:p>
        </p:txBody>
      </p:sp>
      <p:sp>
        <p:nvSpPr>
          <p:cNvPr id="4" name="Text Placeholder 3">
            <a:extLst>
              <a:ext uri="{FF2B5EF4-FFF2-40B4-BE49-F238E27FC236}">
                <a16:creationId xmlns:a16="http://schemas.microsoft.com/office/drawing/2014/main" id="{D4207DA0-4D5E-EBF7-1F05-3E104DB9BECD}"/>
              </a:ext>
            </a:extLst>
          </p:cNvPr>
          <p:cNvSpPr>
            <a:spLocks noGrp="1"/>
          </p:cNvSpPr>
          <p:nvPr>
            <p:ph type="body" sz="quarter" idx="10"/>
          </p:nvPr>
        </p:nvSpPr>
        <p:spPr>
          <a:xfrm>
            <a:off x="234367" y="1300824"/>
            <a:ext cx="4027990" cy="2751999"/>
          </a:xfrm>
        </p:spPr>
        <p:txBody>
          <a:bodyPr/>
          <a:lstStyle/>
          <a:p>
            <a:r>
              <a:rPr lang="en-GB" sz="3200" dirty="0"/>
              <a:t>The alternatives</a:t>
            </a:r>
          </a:p>
        </p:txBody>
      </p:sp>
      <p:pic>
        <p:nvPicPr>
          <p:cNvPr id="7" name="Picture 6">
            <a:extLst>
              <a:ext uri="{FF2B5EF4-FFF2-40B4-BE49-F238E27FC236}">
                <a16:creationId xmlns:a16="http://schemas.microsoft.com/office/drawing/2014/main" id="{7F10C999-98EF-97C5-C2D3-C46FB2242005}"/>
              </a:ext>
            </a:extLst>
          </p:cNvPr>
          <p:cNvPicPr>
            <a:picLocks noChangeAspect="1"/>
          </p:cNvPicPr>
          <p:nvPr/>
        </p:nvPicPr>
        <p:blipFill>
          <a:blip r:embed="rId4"/>
          <a:stretch>
            <a:fillRect/>
          </a:stretch>
        </p:blipFill>
        <p:spPr>
          <a:xfrm>
            <a:off x="4670426" y="1786297"/>
            <a:ext cx="6400800" cy="4905375"/>
          </a:xfrm>
          <a:prstGeom prst="rect">
            <a:avLst/>
          </a:prstGeom>
        </p:spPr>
      </p:pic>
      <p:sp>
        <p:nvSpPr>
          <p:cNvPr id="8" name="Rectangle: Rounded Corners 7">
            <a:extLst>
              <a:ext uri="{FF2B5EF4-FFF2-40B4-BE49-F238E27FC236}">
                <a16:creationId xmlns:a16="http://schemas.microsoft.com/office/drawing/2014/main" id="{A7C1A7F7-ED0C-94C9-BF69-728B2F101F8C}"/>
              </a:ext>
            </a:extLst>
          </p:cNvPr>
          <p:cNvSpPr/>
          <p:nvPr/>
        </p:nvSpPr>
        <p:spPr>
          <a:xfrm>
            <a:off x="4514127" y="1701478"/>
            <a:ext cx="7176303" cy="311359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3917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33C0A8-C7CE-EB00-4C1E-7928A68EF5EB}"/>
              </a:ext>
            </a:extLst>
          </p:cNvPr>
          <p:cNvSpPr>
            <a:spLocks noGrp="1"/>
          </p:cNvSpPr>
          <p:nvPr>
            <p:ph type="sldNum" sz="quarter" idx="4"/>
          </p:nvPr>
        </p:nvSpPr>
        <p:spPr/>
        <p:txBody>
          <a:bodyPr/>
          <a:lstStyle/>
          <a:p>
            <a:fld id="{EF892D59-8F09-EF4B-AD6D-DA609442F868}" type="slidenum">
              <a:rPr lang="en-GB" smtClean="0"/>
              <a:pPr/>
              <a:t>12</a:t>
            </a:fld>
            <a:endParaRPr lang="en-G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A8CB75-2594-2AAA-4794-3E007E592E75}"/>
                  </a:ext>
                </a:extLst>
              </p:cNvPr>
              <p:cNvSpPr>
                <a:spLocks noGrp="1"/>
              </p:cNvSpPr>
              <p:nvPr>
                <p:ph type="body" sz="quarter" idx="15"/>
              </p:nvPr>
            </p:nvSpPr>
            <p:spPr>
              <a:xfrm>
                <a:off x="4799988" y="1075632"/>
                <a:ext cx="6456433" cy="6052703"/>
              </a:xfrm>
            </p:spPr>
            <p:txBody>
              <a:bodyPr/>
              <a:lstStyle/>
              <a:p>
                <a:r>
                  <a:rPr lang="en-GB" sz="2000" dirty="0"/>
                  <a:t>We will analyse the (linear) correlation between height and weight of people from data stored in file cdc.csv.</a:t>
                </a:r>
              </a:p>
              <a:p>
                <a:r>
                  <a:rPr lang="en-GB" sz="2000" dirty="0"/>
                  <a:t>First step is to formulate the null and the alternative hypothesis.</a:t>
                </a:r>
              </a:p>
              <a:p>
                <a:r>
                  <a:rPr lang="en-GB" sz="2000" b="1" dirty="0"/>
                  <a:t>H</a:t>
                </a:r>
                <a:r>
                  <a:rPr lang="en-GB" sz="2000" b="1" baseline="-25000" dirty="0"/>
                  <a:t>A </a:t>
                </a:r>
                <a:r>
                  <a:rPr lang="en-GB" sz="2000" dirty="0"/>
                  <a:t>– There is correlation between heights and weights of people, i.e. </a:t>
                </a:r>
                <a14:m>
                  <m:oMath xmlns:m="http://schemas.openxmlformats.org/officeDocument/2006/math">
                    <m:r>
                      <a:rPr lang="en-GB" sz="2000" b="1" i="1" smtClean="0">
                        <a:latin typeface="Cambria Math" panose="02040503050406030204" pitchFamily="18" charset="0"/>
                      </a:rPr>
                      <m:t>𝒓</m:t>
                    </m:r>
                    <m:r>
                      <a:rPr lang="en-GB" sz="2000" b="1" i="1" smtClean="0">
                        <a:latin typeface="Cambria Math" panose="02040503050406030204" pitchFamily="18" charset="0"/>
                        <a:ea typeface="Cambria Math" panose="02040503050406030204" pitchFamily="18" charset="0"/>
                      </a:rPr>
                      <m:t>≠</m:t>
                    </m:r>
                    <m:r>
                      <a:rPr lang="en-GB" sz="2000" b="1" i="1" smtClean="0">
                        <a:latin typeface="Cambria Math" panose="02040503050406030204" pitchFamily="18" charset="0"/>
                        <a:ea typeface="Cambria Math" panose="02040503050406030204" pitchFamily="18" charset="0"/>
                      </a:rPr>
                      <m:t>𝟎</m:t>
                    </m:r>
                    <m:r>
                      <a:rPr lang="en-GB" sz="2000" b="1" i="1" smtClean="0">
                        <a:latin typeface="Cambria Math" panose="02040503050406030204" pitchFamily="18" charset="0"/>
                        <a:ea typeface="Cambria Math" panose="02040503050406030204" pitchFamily="18" charset="0"/>
                      </a:rPr>
                      <m:t>.</m:t>
                    </m:r>
                  </m:oMath>
                </a14:m>
                <a:endParaRPr lang="en-GB" sz="2000" b="1" baseline="-25000" dirty="0"/>
              </a:p>
              <a:p>
                <a:r>
                  <a:rPr lang="en-GB" sz="2000" b="1" dirty="0"/>
                  <a:t>H</a:t>
                </a:r>
                <a:r>
                  <a:rPr lang="en-GB" sz="2000" b="1" baseline="-25000" dirty="0"/>
                  <a:t>0 </a:t>
                </a:r>
                <a:r>
                  <a:rPr lang="en-GB" sz="2000" dirty="0"/>
                  <a:t>– There is no correlation between heights and weights of people, i.e. </a:t>
                </a:r>
                <a14:m>
                  <m:oMath xmlns:m="http://schemas.openxmlformats.org/officeDocument/2006/math">
                    <m:r>
                      <a:rPr lang="en-GB" sz="2000" b="1" i="1" smtClean="0">
                        <a:latin typeface="Cambria Math" panose="02040503050406030204" pitchFamily="18" charset="0"/>
                      </a:rPr>
                      <m:t>𝒓</m:t>
                    </m:r>
                    <m:r>
                      <a:rPr lang="en-GB" sz="2000" b="1" i="1" smtClean="0">
                        <a:latin typeface="Cambria Math" panose="02040503050406030204" pitchFamily="18" charset="0"/>
                      </a:rPr>
                      <m:t>=</m:t>
                    </m:r>
                    <m:r>
                      <a:rPr lang="en-GB" sz="2000" b="1" i="1" smtClean="0">
                        <a:latin typeface="Cambria Math" panose="02040503050406030204" pitchFamily="18" charset="0"/>
                        <a:ea typeface="Cambria Math" panose="02040503050406030204" pitchFamily="18" charset="0"/>
                      </a:rPr>
                      <m:t>𝟎</m:t>
                    </m:r>
                    <m:r>
                      <a:rPr lang="en-GB" sz="2000" b="1" i="1" smtClean="0">
                        <a:latin typeface="Cambria Math" panose="02040503050406030204" pitchFamily="18" charset="0"/>
                        <a:ea typeface="Cambria Math" panose="02040503050406030204" pitchFamily="18" charset="0"/>
                      </a:rPr>
                      <m:t>.</m:t>
                    </m:r>
                  </m:oMath>
                </a14:m>
                <a:endParaRPr lang="en-GB" sz="2000" b="1" dirty="0">
                  <a:ea typeface="Cambria Math" panose="02040503050406030204" pitchFamily="18" charset="0"/>
                </a:endParaRPr>
              </a:p>
              <a:p>
                <a:endParaRPr lang="en-GB" sz="2000" b="1" baseline="-25000" dirty="0"/>
              </a:p>
              <a:p>
                <a:r>
                  <a:rPr lang="en-GB" sz="2400" b="1" dirty="0">
                    <a:solidFill>
                      <a:srgbClr val="FF0000"/>
                    </a:solidFill>
                  </a:rPr>
                  <a:t>		Exercise Correlation Analysis</a:t>
                </a:r>
                <a:endParaRPr lang="en-GB" sz="2400" b="1" baseline="-25000" dirty="0">
                  <a:solidFill>
                    <a:srgbClr val="FF0000"/>
                  </a:solidFill>
                </a:endParaRPr>
              </a:p>
              <a:p>
                <a:r>
                  <a:rPr lang="en-GB" sz="2000" b="1" baseline="-25000" dirty="0"/>
                  <a:t>	</a:t>
                </a:r>
              </a:p>
              <a:p>
                <a:endParaRPr lang="en-GB" sz="2000" b="1" baseline="-25000" dirty="0"/>
              </a:p>
            </p:txBody>
          </p:sp>
        </mc:Choice>
        <mc:Fallback xmlns="">
          <p:sp>
            <p:nvSpPr>
              <p:cNvPr id="3" name="Text Placeholder 2">
                <a:extLst>
                  <a:ext uri="{FF2B5EF4-FFF2-40B4-BE49-F238E27FC236}">
                    <a16:creationId xmlns:a16="http://schemas.microsoft.com/office/drawing/2014/main" id="{EEA8CB75-2594-2AAA-4794-3E007E592E75}"/>
                  </a:ext>
                </a:extLst>
              </p:cNvPr>
              <p:cNvSpPr>
                <a:spLocks noGrp="1" noRot="1" noChangeAspect="1" noMove="1" noResize="1" noEditPoints="1" noAdjustHandles="1" noChangeArrowheads="1" noChangeShapeType="1" noTextEdit="1"/>
              </p:cNvSpPr>
              <p:nvPr>
                <p:ph type="body" sz="quarter" idx="15"/>
              </p:nvPr>
            </p:nvSpPr>
            <p:spPr>
              <a:xfrm>
                <a:off x="4799988" y="1075632"/>
                <a:ext cx="6456433" cy="6052703"/>
              </a:xfrm>
              <a:blipFill>
                <a:blip r:embed="rId2"/>
                <a:stretch>
                  <a:fillRect l="-2358" t="-1208" r="-2830"/>
                </a:stretch>
              </a:blipFill>
            </p:spPr>
            <p:txBody>
              <a:bodyPr/>
              <a:lstStyle/>
              <a:p>
                <a:r>
                  <a:rPr lang="en-GB">
                    <a:noFill/>
                  </a:rPr>
                  <a:t> </a:t>
                </a:r>
              </a:p>
            </p:txBody>
          </p:sp>
        </mc:Fallback>
      </mc:AlternateContent>
      <p:sp>
        <p:nvSpPr>
          <p:cNvPr id="4" name="Text Placeholder 3">
            <a:extLst>
              <a:ext uri="{FF2B5EF4-FFF2-40B4-BE49-F238E27FC236}">
                <a16:creationId xmlns:a16="http://schemas.microsoft.com/office/drawing/2014/main" id="{D4207DA0-4D5E-EBF7-1F05-3E104DB9BECD}"/>
              </a:ext>
            </a:extLst>
          </p:cNvPr>
          <p:cNvSpPr>
            <a:spLocks noGrp="1"/>
          </p:cNvSpPr>
          <p:nvPr>
            <p:ph type="body" sz="quarter" idx="10"/>
          </p:nvPr>
        </p:nvSpPr>
        <p:spPr>
          <a:xfrm>
            <a:off x="348034" y="1349984"/>
            <a:ext cx="3666471" cy="2751999"/>
          </a:xfrm>
        </p:spPr>
        <p:txBody>
          <a:bodyPr/>
          <a:lstStyle/>
          <a:p>
            <a:r>
              <a:rPr lang="en-GB" sz="3200" dirty="0"/>
              <a:t>Exercise: correlation analysis</a:t>
            </a:r>
          </a:p>
        </p:txBody>
      </p:sp>
      <p:sp>
        <p:nvSpPr>
          <p:cNvPr id="5" name="Arrow: Right 4">
            <a:extLst>
              <a:ext uri="{FF2B5EF4-FFF2-40B4-BE49-F238E27FC236}">
                <a16:creationId xmlns:a16="http://schemas.microsoft.com/office/drawing/2014/main" id="{83E981B3-7620-A33C-2DFC-BA5ABF68E2E5}"/>
              </a:ext>
            </a:extLst>
          </p:cNvPr>
          <p:cNvSpPr/>
          <p:nvPr/>
        </p:nvSpPr>
        <p:spPr>
          <a:xfrm>
            <a:off x="5144012" y="4412226"/>
            <a:ext cx="1296365" cy="52086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2204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33C0A8-C7CE-EB00-4C1E-7928A68EF5EB}"/>
              </a:ext>
            </a:extLst>
          </p:cNvPr>
          <p:cNvSpPr>
            <a:spLocks noGrp="1"/>
          </p:cNvSpPr>
          <p:nvPr>
            <p:ph type="sldNum" sz="quarter" idx="4"/>
          </p:nvPr>
        </p:nvSpPr>
        <p:spPr/>
        <p:txBody>
          <a:bodyPr/>
          <a:lstStyle/>
          <a:p>
            <a:fld id="{EF892D59-8F09-EF4B-AD6D-DA609442F868}" type="slidenum">
              <a:rPr lang="en-GB" smtClean="0"/>
              <a:pPr/>
              <a:t>13</a:t>
            </a:fld>
            <a:endParaRPr lang="en-GB" dirty="0"/>
          </a:p>
        </p:txBody>
      </p:sp>
      <p:sp>
        <p:nvSpPr>
          <p:cNvPr id="4" name="Text Placeholder 3">
            <a:extLst>
              <a:ext uri="{FF2B5EF4-FFF2-40B4-BE49-F238E27FC236}">
                <a16:creationId xmlns:a16="http://schemas.microsoft.com/office/drawing/2014/main" id="{D4207DA0-4D5E-EBF7-1F05-3E104DB9BECD}"/>
              </a:ext>
            </a:extLst>
          </p:cNvPr>
          <p:cNvSpPr>
            <a:spLocks noGrp="1"/>
          </p:cNvSpPr>
          <p:nvPr>
            <p:ph type="body" sz="quarter" idx="10"/>
          </p:nvPr>
        </p:nvSpPr>
        <p:spPr>
          <a:xfrm>
            <a:off x="252249" y="1349985"/>
            <a:ext cx="3666471" cy="2751999"/>
          </a:xfrm>
        </p:spPr>
        <p:txBody>
          <a:bodyPr/>
          <a:lstStyle/>
          <a:p>
            <a:r>
              <a:rPr lang="en-GB" sz="3200" dirty="0"/>
              <a:t>correlation is not causation</a:t>
            </a:r>
          </a:p>
        </p:txBody>
      </p:sp>
      <p:sp>
        <p:nvSpPr>
          <p:cNvPr id="7" name="Text Placeholder 6">
            <a:extLst>
              <a:ext uri="{FF2B5EF4-FFF2-40B4-BE49-F238E27FC236}">
                <a16:creationId xmlns:a16="http://schemas.microsoft.com/office/drawing/2014/main" id="{00A4F33C-B50F-FF33-2D19-F995EFEA27EA}"/>
              </a:ext>
            </a:extLst>
          </p:cNvPr>
          <p:cNvSpPr>
            <a:spLocks noGrp="1"/>
          </p:cNvSpPr>
          <p:nvPr>
            <p:ph type="body" sz="quarter" idx="15"/>
          </p:nvPr>
        </p:nvSpPr>
        <p:spPr>
          <a:xfrm>
            <a:off x="4985761" y="903615"/>
            <a:ext cx="6663401" cy="5954385"/>
          </a:xfrm>
        </p:spPr>
        <p:txBody>
          <a:bodyPr/>
          <a:lstStyle/>
          <a:p>
            <a:r>
              <a:rPr lang="en-GB" sz="2400" dirty="0"/>
              <a:t>It is a common saying that </a:t>
            </a:r>
            <a:r>
              <a:rPr lang="en-GB" sz="2400" b="1" dirty="0">
                <a:solidFill>
                  <a:srgbClr val="FF0000"/>
                </a:solidFill>
              </a:rPr>
              <a:t>correlation is not causation.</a:t>
            </a:r>
          </a:p>
          <a:p>
            <a:r>
              <a:rPr lang="en-GB" sz="2000" b="1" dirty="0"/>
              <a:t>Correlation between X and Y does not prove that X causes Y or that Y causes X.</a:t>
            </a:r>
          </a:p>
          <a:p>
            <a:pPr marL="342900" indent="-342900">
              <a:buFont typeface="Wingdings" panose="05000000000000000000" pitchFamily="2" charset="2"/>
              <a:buChar char="§"/>
            </a:pPr>
            <a:r>
              <a:rPr lang="en-GB" sz="2000" dirty="0"/>
              <a:t>X might cause Y</a:t>
            </a:r>
          </a:p>
          <a:p>
            <a:pPr marL="342900" indent="-342900">
              <a:buFont typeface="Wingdings" panose="05000000000000000000" pitchFamily="2" charset="2"/>
              <a:buChar char="§"/>
            </a:pPr>
            <a:r>
              <a:rPr lang="en-GB" sz="2000" dirty="0"/>
              <a:t>Y might cause X</a:t>
            </a:r>
          </a:p>
          <a:p>
            <a:pPr marL="342900" indent="-342900">
              <a:buFont typeface="Wingdings" panose="05000000000000000000" pitchFamily="2" charset="2"/>
              <a:buChar char="§"/>
            </a:pPr>
            <a:r>
              <a:rPr lang="en-GB" sz="2000" dirty="0"/>
              <a:t>X and Y may be linked by a third factor</a:t>
            </a:r>
          </a:p>
          <a:p>
            <a:pPr marL="342900" indent="-342900">
              <a:buFont typeface="Wingdings" panose="05000000000000000000" pitchFamily="2" charset="2"/>
              <a:buChar char="§"/>
            </a:pPr>
            <a:r>
              <a:rPr lang="en-GB" sz="2000" dirty="0"/>
              <a:t>It could be even a chance coincidence</a:t>
            </a:r>
          </a:p>
          <a:p>
            <a:pPr marL="342900" indent="-342900">
              <a:buFont typeface="Wingdings" panose="05000000000000000000" pitchFamily="2" charset="2"/>
              <a:buChar char="§"/>
            </a:pPr>
            <a:endParaRPr lang="en-GB" sz="2000" dirty="0"/>
          </a:p>
          <a:p>
            <a:r>
              <a:rPr lang="en-GB" b="1" dirty="0"/>
              <a:t>A very interesting read with lots of examples on “Correlation does not imply causation”:</a:t>
            </a:r>
          </a:p>
          <a:p>
            <a:r>
              <a:rPr lang="en-GB" sz="2000" dirty="0">
                <a:hlinkClick r:id="rId2"/>
              </a:rPr>
              <a:t>https://en.wikipedia.org/wiki/Correlation_does_not_imply_causation</a:t>
            </a:r>
            <a:endParaRPr lang="en-GB" sz="2000" dirty="0"/>
          </a:p>
          <a:p>
            <a:endParaRPr lang="en-GB" sz="2000" dirty="0"/>
          </a:p>
          <a:p>
            <a:endParaRPr lang="en-GB" sz="2000" dirty="0"/>
          </a:p>
          <a:p>
            <a:endParaRPr lang="en-GB" sz="2000" dirty="0"/>
          </a:p>
        </p:txBody>
      </p:sp>
    </p:spTree>
    <p:extLst>
      <p:ext uri="{BB962C8B-B14F-4D97-AF65-F5344CB8AC3E}">
        <p14:creationId xmlns:p14="http://schemas.microsoft.com/office/powerpoint/2010/main" val="3326527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ED0BDB-2246-4A3E-B40D-DA72537C25F5}"/>
              </a:ext>
            </a:extLst>
          </p:cNvPr>
          <p:cNvSpPr>
            <a:spLocks noGrp="1"/>
          </p:cNvSpPr>
          <p:nvPr>
            <p:ph type="sldNum" sz="quarter" idx="4"/>
          </p:nvPr>
        </p:nvSpPr>
        <p:spPr/>
        <p:txBody>
          <a:bodyPr/>
          <a:lstStyle/>
          <a:p>
            <a:fld id="{EF892D59-8F09-EF4B-AD6D-DA609442F868}" type="slidenum">
              <a:rPr lang="en-GB" smtClean="0"/>
              <a:pPr/>
              <a:t>2</a:t>
            </a:fld>
            <a:endParaRPr lang="en-GB"/>
          </a:p>
        </p:txBody>
      </p:sp>
      <p:sp>
        <p:nvSpPr>
          <p:cNvPr id="4" name="Text Placeholder 3"/>
          <p:cNvSpPr>
            <a:spLocks noGrp="1"/>
          </p:cNvSpPr>
          <p:nvPr>
            <p:ph type="body" sz="quarter" idx="10"/>
          </p:nvPr>
        </p:nvSpPr>
        <p:spPr>
          <a:xfrm>
            <a:off x="325477" y="1329638"/>
            <a:ext cx="3736050" cy="2751999"/>
          </a:xfrm>
        </p:spPr>
        <p:txBody>
          <a:bodyPr/>
          <a:lstStyle/>
          <a:p>
            <a:r>
              <a:rPr lang="en-GB" sz="3200" b="1" dirty="0"/>
              <a:t>What is correlation analysis?</a:t>
            </a:r>
          </a:p>
          <a:p>
            <a:endParaRPr lang="en-GB" sz="3200" dirty="0"/>
          </a:p>
        </p:txBody>
      </p:sp>
      <p:sp>
        <p:nvSpPr>
          <p:cNvPr id="5" name="Text Placeholder 3">
            <a:extLst>
              <a:ext uri="{FF2B5EF4-FFF2-40B4-BE49-F238E27FC236}">
                <a16:creationId xmlns:a16="http://schemas.microsoft.com/office/drawing/2014/main" id="{E98EA419-FD4D-48C4-9F82-050147B6FFF7}"/>
              </a:ext>
            </a:extLst>
          </p:cNvPr>
          <p:cNvSpPr txBox="1">
            <a:spLocks/>
          </p:cNvSpPr>
          <p:nvPr/>
        </p:nvSpPr>
        <p:spPr>
          <a:xfrm>
            <a:off x="4644190" y="493295"/>
            <a:ext cx="7069390" cy="6198377"/>
          </a:xfrm>
          <a:prstGeom prst="rect">
            <a:avLst/>
          </a:prstGeom>
        </p:spPr>
        <p:txBody>
          <a:bodyPr/>
          <a:lstStyle>
            <a:lvl1pPr marL="270000" indent="-270000" algn="l" defTabSz="914400" rtl="0" eaLnBrk="1" latinLnBrk="0" hangingPunct="1">
              <a:lnSpc>
                <a:spcPts val="2200"/>
              </a:lnSpc>
              <a:spcBef>
                <a:spcPts val="0"/>
              </a:spcBef>
              <a:spcAft>
                <a:spcPts val="650"/>
              </a:spcAft>
              <a:buSzPct val="115000"/>
              <a:buFontTx/>
              <a:buBlip>
                <a:blip r:embed="rId3"/>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latin typeface="+mn-lt"/>
              </a:rPr>
              <a:t>Correlation analysis </a:t>
            </a:r>
            <a:r>
              <a:rPr lang="en-GB" sz="2000" b="0" dirty="0">
                <a:latin typeface="+mn-lt"/>
              </a:rPr>
              <a:t>is a statistical method used to measure the strength of the linear relationship between two variables. </a:t>
            </a:r>
          </a:p>
          <a:p>
            <a:pPr marL="0" indent="0">
              <a:buNone/>
            </a:pPr>
            <a:r>
              <a:rPr lang="en-GB" sz="2000" dirty="0">
                <a:latin typeface="+mn-lt"/>
              </a:rPr>
              <a:t>Correlations are very useful for building predictive models.</a:t>
            </a:r>
          </a:p>
          <a:p>
            <a:pPr marL="0" indent="0">
              <a:buNone/>
            </a:pPr>
            <a:endParaRPr lang="en-GB" sz="2000" dirty="0">
              <a:solidFill>
                <a:srgbClr val="FF0000"/>
              </a:solidFill>
              <a:latin typeface="+mn-lt"/>
            </a:endParaRPr>
          </a:p>
          <a:p>
            <a:pPr marL="0" indent="0">
              <a:buNone/>
            </a:pPr>
            <a:r>
              <a:rPr lang="en-GB" sz="2000" dirty="0">
                <a:solidFill>
                  <a:srgbClr val="FF0000"/>
                </a:solidFill>
                <a:latin typeface="+mn-lt"/>
              </a:rPr>
              <a:t>Scatterplots are a great way to check for correlation between continuous variables:</a:t>
            </a:r>
          </a:p>
          <a:p>
            <a:pPr marL="0" indent="0">
              <a:buNone/>
            </a:pPr>
            <a:endParaRPr lang="en-GB" sz="2000" dirty="0">
              <a:latin typeface="+mn-lt"/>
            </a:endParaRPr>
          </a:p>
          <a:p>
            <a:pPr>
              <a:buFont typeface="Arial" panose="020B0604020202020204" pitchFamily="34" charset="0"/>
              <a:buChar char="•"/>
            </a:pPr>
            <a:endParaRPr lang="en-GB" dirty="0"/>
          </a:p>
        </p:txBody>
      </p:sp>
      <p:pic>
        <p:nvPicPr>
          <p:cNvPr id="6" name="Picture 5">
            <a:extLst>
              <a:ext uri="{FF2B5EF4-FFF2-40B4-BE49-F238E27FC236}">
                <a16:creationId xmlns:a16="http://schemas.microsoft.com/office/drawing/2014/main" id="{CB0E7F13-BBED-2257-20EC-897BB05E4D00}"/>
              </a:ext>
            </a:extLst>
          </p:cNvPr>
          <p:cNvPicPr>
            <a:picLocks noChangeAspect="1"/>
          </p:cNvPicPr>
          <p:nvPr/>
        </p:nvPicPr>
        <p:blipFill>
          <a:blip r:embed="rId4"/>
          <a:stretch>
            <a:fillRect/>
          </a:stretch>
        </p:blipFill>
        <p:spPr>
          <a:xfrm>
            <a:off x="4852067" y="3405673"/>
            <a:ext cx="6196478" cy="3195999"/>
          </a:xfrm>
          <a:prstGeom prst="rect">
            <a:avLst/>
          </a:prstGeom>
        </p:spPr>
      </p:pic>
    </p:spTree>
    <p:extLst>
      <p:ext uri="{BB962C8B-B14F-4D97-AF65-F5344CB8AC3E}">
        <p14:creationId xmlns:p14="http://schemas.microsoft.com/office/powerpoint/2010/main" val="190150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675FF91-61ED-B24C-B881-F6622948ECF7}"/>
                  </a:ext>
                </a:extLst>
              </p:cNvPr>
              <p:cNvSpPr>
                <a:spLocks noGrp="1"/>
              </p:cNvSpPr>
              <p:nvPr>
                <p:ph type="body" sz="quarter" idx="15"/>
              </p:nvPr>
            </p:nvSpPr>
            <p:spPr>
              <a:xfrm>
                <a:off x="4686725" y="178816"/>
                <a:ext cx="7204484" cy="6332856"/>
              </a:xfrm>
            </p:spPr>
            <p:txBody>
              <a:bodyPr/>
              <a:lstStyle/>
              <a:p>
                <a:pPr marL="457200" lvl="1" indent="0">
                  <a:buNone/>
                </a:pPr>
                <a:r>
                  <a:rPr lang="en-US" sz="2000" dirty="0"/>
                  <a:t>Measure of how the values of two variables </a:t>
                </a:r>
                <a:r>
                  <a:rPr lang="en-US" sz="2000" b="1" dirty="0">
                    <a:solidFill>
                      <a:srgbClr val="008000"/>
                    </a:solidFill>
                  </a:rPr>
                  <a:t>vary together (co-vary).</a:t>
                </a:r>
              </a:p>
              <a:p>
                <a:pPr marL="457200" lvl="1" indent="0">
                  <a:buNone/>
                </a:pPr>
                <a14:m>
                  <m:oMath xmlns:m="http://schemas.openxmlformats.org/officeDocument/2006/math">
                    <m:r>
                      <a:rPr lang="en-GB" sz="2000" b="1" i="1">
                        <a:latin typeface="Cambria Math" panose="02040503050406030204" pitchFamily="18" charset="0"/>
                        <a:ea typeface="Cambria Math" panose="02040503050406030204" pitchFamily="18" charset="0"/>
                      </a:rPr>
                      <m:t>𝒄𝒐𝒗</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𝒙</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𝒚</m:t>
                    </m:r>
                    <m:r>
                      <a:rPr lang="en-GB" sz="2000" b="1" i="1">
                        <a:latin typeface="Cambria Math" panose="02040503050406030204" pitchFamily="18" charset="0"/>
                        <a:ea typeface="Cambria Math" panose="02040503050406030204" pitchFamily="18" charset="0"/>
                      </a:rPr>
                      <m:t>)=</m:t>
                    </m:r>
                    <m:f>
                      <m:fPr>
                        <m:ctrlPr>
                          <a:rPr lang="en-GB" sz="2000" b="1" i="1">
                            <a:latin typeface="Cambria Math" panose="02040503050406030204" pitchFamily="18" charset="0"/>
                            <a:ea typeface="Cambria Math" panose="02040503050406030204" pitchFamily="18" charset="0"/>
                          </a:rPr>
                        </m:ctrlPr>
                      </m:fPr>
                      <m:num>
                        <m:nary>
                          <m:naryPr>
                            <m:chr m:val="∑"/>
                            <m:ctrlPr>
                              <a:rPr lang="en-GB" sz="2000" b="1" i="1">
                                <a:latin typeface="Cambria Math" panose="02040503050406030204" pitchFamily="18" charset="0"/>
                                <a:ea typeface="Cambria Math" panose="02040503050406030204" pitchFamily="18" charset="0"/>
                              </a:rPr>
                            </m:ctrlPr>
                          </m:naryPr>
                          <m:sub>
                            <m:r>
                              <m:rPr>
                                <m:brk m:alnAt="23"/>
                              </m:rPr>
                              <a:rPr lang="en-GB" sz="2000" b="1" i="1">
                                <a:latin typeface="Cambria Math" panose="02040503050406030204" pitchFamily="18" charset="0"/>
                                <a:ea typeface="Cambria Math" panose="02040503050406030204" pitchFamily="18" charset="0"/>
                              </a:rPr>
                              <m:t>𝒊</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𝟏</m:t>
                            </m:r>
                          </m:sub>
                          <m:sup>
                            <m:r>
                              <a:rPr lang="en-GB" sz="2000" b="1" i="1" smtClean="0">
                                <a:latin typeface="Cambria Math" panose="02040503050406030204" pitchFamily="18" charset="0"/>
                                <a:ea typeface="Cambria Math" panose="02040503050406030204" pitchFamily="18" charset="0"/>
                              </a:rPr>
                              <m:t>𝑵</m:t>
                            </m:r>
                          </m:sup>
                          <m:e>
                            <m:d>
                              <m:dPr>
                                <m:ctrlPr>
                                  <a:rPr lang="en-GB"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𝒙</m:t>
                                    </m:r>
                                  </m:e>
                                  <m:sub>
                                    <m:r>
                                      <a:rPr lang="en-GB" sz="2000" i="1">
                                        <a:latin typeface="Cambria Math" panose="02040503050406030204" pitchFamily="18" charset="0"/>
                                        <a:ea typeface="Cambria Math" panose="02040503050406030204" pitchFamily="18" charset="0"/>
                                      </a:rPr>
                                      <m:t>𝒊</m:t>
                                    </m:r>
                                  </m:sub>
                                </m:sSub>
                                <m:r>
                                  <a:rPr lang="en-GB" sz="2000" i="1">
                                    <a:latin typeface="Cambria Math" panose="02040503050406030204" pitchFamily="18" charset="0"/>
                                    <a:ea typeface="Cambria Math" panose="02040503050406030204" pitchFamily="18" charset="0"/>
                                  </a:rPr>
                                  <m:t>−</m:t>
                                </m:r>
                                <m:acc>
                                  <m:accPr>
                                    <m:chr m:val="̅"/>
                                    <m:ctrlPr>
                                      <a:rPr lang="en-GB" sz="2000" i="1">
                                        <a:latin typeface="Cambria Math" panose="02040503050406030204" pitchFamily="18" charset="0"/>
                                        <a:ea typeface="Cambria Math" panose="02040503050406030204" pitchFamily="18" charset="0"/>
                                      </a:rPr>
                                    </m:ctrlPr>
                                  </m:accPr>
                                  <m:e>
                                    <m:r>
                                      <a:rPr lang="en-GB" sz="2000" i="1">
                                        <a:latin typeface="Cambria Math" panose="02040503050406030204" pitchFamily="18" charset="0"/>
                                        <a:ea typeface="Cambria Math" panose="02040503050406030204" pitchFamily="18" charset="0"/>
                                      </a:rPr>
                                      <m:t>𝒙</m:t>
                                    </m:r>
                                  </m:e>
                                </m:acc>
                              </m:e>
                            </m:d>
                            <m:d>
                              <m:dPr>
                                <m:ctrlPr>
                                  <a:rPr lang="en-GB"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en-GB" sz="2000" b="1" i="1">
                                        <a:latin typeface="Cambria Math" panose="02040503050406030204" pitchFamily="18" charset="0"/>
                                        <a:ea typeface="Cambria Math" panose="02040503050406030204" pitchFamily="18" charset="0"/>
                                      </a:rPr>
                                      <m:t>𝒚</m:t>
                                    </m:r>
                                  </m:e>
                                  <m:sub>
                                    <m:r>
                                      <a:rPr lang="en-GB" sz="2000" i="1">
                                        <a:latin typeface="Cambria Math" panose="02040503050406030204" pitchFamily="18" charset="0"/>
                                        <a:ea typeface="Cambria Math" panose="02040503050406030204" pitchFamily="18" charset="0"/>
                                      </a:rPr>
                                      <m:t>𝒊</m:t>
                                    </m:r>
                                  </m:sub>
                                </m:sSub>
                                <m:r>
                                  <a:rPr lang="en-GB" sz="2000" i="1">
                                    <a:latin typeface="Cambria Math" panose="02040503050406030204" pitchFamily="18" charset="0"/>
                                    <a:ea typeface="Cambria Math" panose="02040503050406030204" pitchFamily="18" charset="0"/>
                                  </a:rPr>
                                  <m:t>−</m:t>
                                </m:r>
                                <m:acc>
                                  <m:accPr>
                                    <m:chr m:val="̅"/>
                                    <m:ctrlPr>
                                      <a:rPr lang="en-GB" sz="2000" i="1">
                                        <a:latin typeface="Cambria Math" panose="02040503050406030204" pitchFamily="18" charset="0"/>
                                        <a:ea typeface="Cambria Math" panose="02040503050406030204" pitchFamily="18" charset="0"/>
                                      </a:rPr>
                                    </m:ctrlPr>
                                  </m:accPr>
                                  <m:e>
                                    <m:r>
                                      <a:rPr lang="en-GB" sz="2000" b="1" i="1">
                                        <a:latin typeface="Cambria Math" panose="02040503050406030204" pitchFamily="18" charset="0"/>
                                        <a:ea typeface="Cambria Math" panose="02040503050406030204" pitchFamily="18" charset="0"/>
                                      </a:rPr>
                                      <m:t>𝒚</m:t>
                                    </m:r>
                                  </m:e>
                                </m:acc>
                              </m:e>
                            </m:d>
                          </m:e>
                        </m:nary>
                      </m:num>
                      <m:den>
                        <m:r>
                          <a:rPr lang="en-GB" sz="2000" b="1" i="1" smtClean="0">
                            <a:latin typeface="Cambria Math" panose="02040503050406030204" pitchFamily="18" charset="0"/>
                            <a:ea typeface="Cambria Math" panose="02040503050406030204" pitchFamily="18" charset="0"/>
                          </a:rPr>
                          <m:t>𝑵</m:t>
                        </m:r>
                      </m:den>
                    </m:f>
                  </m:oMath>
                </a14:m>
                <a:r>
                  <a:rPr lang="en-GB" sz="2000" dirty="0">
                    <a:solidFill>
                      <a:srgbClr val="FF0000"/>
                    </a:solidFill>
                    <a:ea typeface="Cambria Math" panose="02040503050406030204" pitchFamily="18" charset="0"/>
                  </a:rPr>
                  <a:t> (population)</a:t>
                </a:r>
              </a:p>
              <a:p>
                <a:pPr marL="457200" lvl="1" indent="0">
                  <a:buNone/>
                </a:pPr>
                <a14:m>
                  <m:oMath xmlns:m="http://schemas.openxmlformats.org/officeDocument/2006/math">
                    <m:r>
                      <a:rPr lang="en-GB" sz="2000" b="1" i="1">
                        <a:latin typeface="Cambria Math" panose="02040503050406030204" pitchFamily="18" charset="0"/>
                        <a:ea typeface="Cambria Math" panose="02040503050406030204" pitchFamily="18" charset="0"/>
                      </a:rPr>
                      <m:t>𝒄𝒐𝒗</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𝒙</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𝒚</m:t>
                    </m:r>
                    <m:r>
                      <a:rPr lang="en-GB" sz="2000" b="1" i="1">
                        <a:latin typeface="Cambria Math" panose="02040503050406030204" pitchFamily="18" charset="0"/>
                        <a:ea typeface="Cambria Math" panose="02040503050406030204" pitchFamily="18" charset="0"/>
                      </a:rPr>
                      <m:t>)=</m:t>
                    </m:r>
                    <m:f>
                      <m:fPr>
                        <m:ctrlPr>
                          <a:rPr lang="en-GB" sz="2000" b="1" i="1">
                            <a:latin typeface="Cambria Math" panose="02040503050406030204" pitchFamily="18" charset="0"/>
                            <a:ea typeface="Cambria Math" panose="02040503050406030204" pitchFamily="18" charset="0"/>
                          </a:rPr>
                        </m:ctrlPr>
                      </m:fPr>
                      <m:num>
                        <m:nary>
                          <m:naryPr>
                            <m:chr m:val="∑"/>
                            <m:ctrlPr>
                              <a:rPr lang="en-GB" sz="2000" b="1" i="1">
                                <a:latin typeface="Cambria Math" panose="02040503050406030204" pitchFamily="18" charset="0"/>
                                <a:ea typeface="Cambria Math" panose="02040503050406030204" pitchFamily="18" charset="0"/>
                              </a:rPr>
                            </m:ctrlPr>
                          </m:naryPr>
                          <m:sub>
                            <m:r>
                              <m:rPr>
                                <m:brk m:alnAt="23"/>
                              </m:rPr>
                              <a:rPr lang="en-GB" sz="2000" b="1" i="1">
                                <a:latin typeface="Cambria Math" panose="02040503050406030204" pitchFamily="18" charset="0"/>
                                <a:ea typeface="Cambria Math" panose="02040503050406030204" pitchFamily="18" charset="0"/>
                              </a:rPr>
                              <m:t>𝒊</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𝟏</m:t>
                            </m:r>
                          </m:sub>
                          <m:sup>
                            <m:r>
                              <a:rPr lang="en-GB" sz="2000" b="1" i="1">
                                <a:latin typeface="Cambria Math" panose="02040503050406030204" pitchFamily="18" charset="0"/>
                                <a:ea typeface="Cambria Math" panose="02040503050406030204" pitchFamily="18" charset="0"/>
                              </a:rPr>
                              <m:t>𝒏</m:t>
                            </m:r>
                          </m:sup>
                          <m:e>
                            <m:d>
                              <m:dPr>
                                <m:ctrlPr>
                                  <a:rPr lang="en-GB"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𝒙</m:t>
                                    </m:r>
                                  </m:e>
                                  <m:sub>
                                    <m:r>
                                      <a:rPr lang="en-GB" sz="2000" i="1">
                                        <a:latin typeface="Cambria Math" panose="02040503050406030204" pitchFamily="18" charset="0"/>
                                        <a:ea typeface="Cambria Math" panose="02040503050406030204" pitchFamily="18" charset="0"/>
                                      </a:rPr>
                                      <m:t>𝒊</m:t>
                                    </m:r>
                                  </m:sub>
                                </m:sSub>
                                <m:r>
                                  <a:rPr lang="en-GB" sz="2000" i="1">
                                    <a:latin typeface="Cambria Math" panose="02040503050406030204" pitchFamily="18" charset="0"/>
                                    <a:ea typeface="Cambria Math" panose="02040503050406030204" pitchFamily="18" charset="0"/>
                                  </a:rPr>
                                  <m:t>−</m:t>
                                </m:r>
                                <m:acc>
                                  <m:accPr>
                                    <m:chr m:val="̅"/>
                                    <m:ctrlPr>
                                      <a:rPr lang="en-GB" sz="2000" i="1">
                                        <a:latin typeface="Cambria Math" panose="02040503050406030204" pitchFamily="18" charset="0"/>
                                        <a:ea typeface="Cambria Math" panose="02040503050406030204" pitchFamily="18" charset="0"/>
                                      </a:rPr>
                                    </m:ctrlPr>
                                  </m:accPr>
                                  <m:e>
                                    <m:r>
                                      <a:rPr lang="en-GB" sz="2000" i="1">
                                        <a:latin typeface="Cambria Math" panose="02040503050406030204" pitchFamily="18" charset="0"/>
                                        <a:ea typeface="Cambria Math" panose="02040503050406030204" pitchFamily="18" charset="0"/>
                                      </a:rPr>
                                      <m:t>𝒙</m:t>
                                    </m:r>
                                  </m:e>
                                </m:acc>
                              </m:e>
                            </m:d>
                            <m:d>
                              <m:dPr>
                                <m:ctrlPr>
                                  <a:rPr lang="en-GB"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en-GB" sz="2000" b="1" i="1">
                                        <a:latin typeface="Cambria Math" panose="02040503050406030204" pitchFamily="18" charset="0"/>
                                        <a:ea typeface="Cambria Math" panose="02040503050406030204" pitchFamily="18" charset="0"/>
                                      </a:rPr>
                                      <m:t>𝒚</m:t>
                                    </m:r>
                                  </m:e>
                                  <m:sub>
                                    <m:r>
                                      <a:rPr lang="en-GB" sz="2000" i="1">
                                        <a:latin typeface="Cambria Math" panose="02040503050406030204" pitchFamily="18" charset="0"/>
                                        <a:ea typeface="Cambria Math" panose="02040503050406030204" pitchFamily="18" charset="0"/>
                                      </a:rPr>
                                      <m:t>𝒊</m:t>
                                    </m:r>
                                  </m:sub>
                                </m:sSub>
                                <m:r>
                                  <a:rPr lang="en-GB" sz="2000" i="1">
                                    <a:latin typeface="Cambria Math" panose="02040503050406030204" pitchFamily="18" charset="0"/>
                                    <a:ea typeface="Cambria Math" panose="02040503050406030204" pitchFamily="18" charset="0"/>
                                  </a:rPr>
                                  <m:t>−</m:t>
                                </m:r>
                                <m:acc>
                                  <m:accPr>
                                    <m:chr m:val="̅"/>
                                    <m:ctrlPr>
                                      <a:rPr lang="en-GB" sz="2000" i="1">
                                        <a:latin typeface="Cambria Math" panose="02040503050406030204" pitchFamily="18" charset="0"/>
                                        <a:ea typeface="Cambria Math" panose="02040503050406030204" pitchFamily="18" charset="0"/>
                                      </a:rPr>
                                    </m:ctrlPr>
                                  </m:accPr>
                                  <m:e>
                                    <m:r>
                                      <a:rPr lang="en-GB" sz="2000" b="1" i="1">
                                        <a:latin typeface="Cambria Math" panose="02040503050406030204" pitchFamily="18" charset="0"/>
                                        <a:ea typeface="Cambria Math" panose="02040503050406030204" pitchFamily="18" charset="0"/>
                                      </a:rPr>
                                      <m:t>𝒚</m:t>
                                    </m:r>
                                  </m:e>
                                </m:acc>
                              </m:e>
                            </m:d>
                          </m:e>
                        </m:nary>
                      </m:num>
                      <m:den>
                        <m:r>
                          <a:rPr lang="en-GB" sz="2000" b="1" i="1">
                            <a:latin typeface="Cambria Math" panose="02040503050406030204" pitchFamily="18" charset="0"/>
                            <a:ea typeface="Cambria Math" panose="02040503050406030204" pitchFamily="18" charset="0"/>
                          </a:rPr>
                          <m:t>𝒏</m:t>
                        </m:r>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𝟏</m:t>
                        </m:r>
                      </m:den>
                    </m:f>
                  </m:oMath>
                </a14:m>
                <a:r>
                  <a:rPr lang="en-GB" sz="2000" dirty="0">
                    <a:solidFill>
                      <a:srgbClr val="FF0000"/>
                    </a:solidFill>
                    <a:ea typeface="Cambria Math" panose="02040503050406030204" pitchFamily="18" charset="0"/>
                  </a:rPr>
                  <a:t> (sample)</a:t>
                </a:r>
              </a:p>
              <a:p>
                <a:pPr marL="0" indent="0">
                  <a:buNone/>
                </a:pPr>
                <a:r>
                  <a:rPr lang="en-GB" sz="2000" b="1" dirty="0">
                    <a:ea typeface="Cambria Math" panose="02040503050406030204" pitchFamily="18" charset="0"/>
                  </a:rPr>
                  <a:t>	</a:t>
                </a:r>
                <a14:m>
                  <m:oMath xmlns:m="http://schemas.openxmlformats.org/officeDocument/2006/math">
                    <m:acc>
                      <m:accPr>
                        <m:chr m:val="̅"/>
                        <m:ctrlPr>
                          <a:rPr lang="en-GB" sz="2000" b="1" i="1">
                            <a:latin typeface="Cambria Math" panose="02040503050406030204" pitchFamily="18" charset="0"/>
                            <a:ea typeface="Cambria Math" panose="02040503050406030204" pitchFamily="18" charset="0"/>
                          </a:rPr>
                        </m:ctrlPr>
                      </m:accPr>
                      <m:e>
                        <m:r>
                          <a:rPr lang="en-GB" sz="2000" b="1" i="1">
                            <a:latin typeface="Cambria Math" panose="02040503050406030204" pitchFamily="18" charset="0"/>
                            <a:ea typeface="Cambria Math" panose="02040503050406030204" pitchFamily="18" charset="0"/>
                          </a:rPr>
                          <m:t>𝒙</m:t>
                        </m:r>
                      </m:e>
                    </m:acc>
                  </m:oMath>
                </a14:m>
                <a:r>
                  <a:rPr lang="en-GB" sz="2000" b="0" dirty="0"/>
                  <a:t> - mean of </a:t>
                </a:r>
                <a14:m>
                  <m:oMath xmlns:m="http://schemas.openxmlformats.org/officeDocument/2006/math">
                    <m:d>
                      <m:dPr>
                        <m:begChr m:val="{"/>
                        <m:endChr m:val="}"/>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2</m:t>
                            </m:r>
                          </m:sub>
                        </m:sSub>
                        <m:r>
                          <a:rPr lang="en-GB" sz="2000" b="0" i="1" smtClean="0">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𝑥</m:t>
                            </m:r>
                          </m:e>
                          <m:sub>
                            <m:r>
                              <a:rPr lang="en-GB" sz="2000" b="0" i="1" smtClean="0">
                                <a:latin typeface="Cambria Math" panose="02040503050406030204" pitchFamily="18" charset="0"/>
                              </a:rPr>
                              <m:t>𝑛</m:t>
                            </m:r>
                          </m:sub>
                        </m:sSub>
                      </m:e>
                    </m:d>
                  </m:oMath>
                </a14:m>
                <a:r>
                  <a:rPr lang="en-GB" sz="2000" b="0" dirty="0"/>
                  <a:t> or </a:t>
                </a:r>
                <a14:m>
                  <m:oMath xmlns:m="http://schemas.openxmlformats.org/officeDocument/2006/math">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i="1">
                                <a:latin typeface="Cambria Math" panose="02040503050406030204" pitchFamily="18" charset="0"/>
                              </a:rPr>
                              <m:t>2</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𝑥</m:t>
                            </m:r>
                          </m:e>
                          <m:sub>
                            <m:r>
                              <a:rPr lang="en-GB" sz="2000" b="0" i="1" smtClean="0">
                                <a:latin typeface="Cambria Math" panose="02040503050406030204" pitchFamily="18" charset="0"/>
                              </a:rPr>
                              <m:t>𝑁</m:t>
                            </m:r>
                          </m:sub>
                        </m:sSub>
                      </m:e>
                    </m:d>
                  </m:oMath>
                </a14:m>
                <a:endParaRPr lang="en-GB" sz="2000" b="0" dirty="0"/>
              </a:p>
              <a:p>
                <a:pPr marL="0" indent="0">
                  <a:buNone/>
                </a:pPr>
                <a:r>
                  <a:rPr lang="en-GB" sz="2000" b="1" dirty="0">
                    <a:ea typeface="Cambria Math" panose="02040503050406030204" pitchFamily="18" charset="0"/>
                  </a:rPr>
                  <a:t>	</a:t>
                </a:r>
                <a14:m>
                  <m:oMath xmlns:m="http://schemas.openxmlformats.org/officeDocument/2006/math">
                    <m:acc>
                      <m:accPr>
                        <m:chr m:val="̅"/>
                        <m:ctrlPr>
                          <a:rPr lang="en-GB" sz="2000" b="1" i="1">
                            <a:latin typeface="Cambria Math" panose="02040503050406030204" pitchFamily="18" charset="0"/>
                            <a:ea typeface="Cambria Math" panose="02040503050406030204" pitchFamily="18" charset="0"/>
                          </a:rPr>
                        </m:ctrlPr>
                      </m:accPr>
                      <m:e>
                        <m:r>
                          <a:rPr lang="en-GB" sz="2000" b="1" i="1" smtClean="0">
                            <a:latin typeface="Cambria Math" panose="02040503050406030204" pitchFamily="18" charset="0"/>
                            <a:ea typeface="Cambria Math" panose="02040503050406030204" pitchFamily="18" charset="0"/>
                          </a:rPr>
                          <m:t>𝒚</m:t>
                        </m:r>
                      </m:e>
                    </m:acc>
                  </m:oMath>
                </a14:m>
                <a:r>
                  <a:rPr lang="en-GB" sz="2000" dirty="0"/>
                  <a:t> - mean of </a:t>
                </a:r>
                <a14:m>
                  <m:oMath xmlns:m="http://schemas.openxmlformats.org/officeDocument/2006/math">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2</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𝑛</m:t>
                            </m:r>
                          </m:sub>
                        </m:sSub>
                      </m:e>
                    </m:d>
                  </m:oMath>
                </a14:m>
                <a:r>
                  <a:rPr lang="en-GB" sz="2000" dirty="0"/>
                  <a:t> or </a:t>
                </a:r>
                <a14:m>
                  <m:oMath xmlns:m="http://schemas.openxmlformats.org/officeDocument/2006/math">
                    <m:d>
                      <m:dPr>
                        <m:begChr m:val="{"/>
                        <m:endChr m:val="}"/>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1</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2</m:t>
                            </m:r>
                          </m:sub>
                        </m:sSub>
                        <m:r>
                          <a:rPr lang="en-GB" sz="2000" i="1">
                            <a:latin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b="0" i="1" smtClean="0">
                                <a:latin typeface="Cambria Math" panose="02040503050406030204" pitchFamily="18" charset="0"/>
                              </a:rPr>
                              <m:t>𝑁</m:t>
                            </m:r>
                          </m:sub>
                        </m:sSub>
                      </m:e>
                    </m:d>
                  </m:oMath>
                </a14:m>
                <a:br>
                  <a:rPr lang="en-GB" sz="2000" dirty="0"/>
                </a:br>
                <a:endParaRPr lang="en-GB" sz="2000" dirty="0"/>
              </a:p>
              <a:p>
                <a:r>
                  <a:rPr lang="en-GB" sz="2000" dirty="0">
                    <a:solidFill>
                      <a:srgbClr val="FF0000"/>
                    </a:solidFill>
                    <a:sym typeface="Wingdings" panose="05000000000000000000" pitchFamily="2" charset="2"/>
                  </a:rPr>
                  <a:t> </a:t>
                </a:r>
                <a:r>
                  <a:rPr lang="en-GB" sz="2000" b="1" dirty="0">
                    <a:solidFill>
                      <a:srgbClr val="FF0000"/>
                    </a:solidFill>
                  </a:rPr>
                  <a:t>Why the difference between the formulae for population and sample? </a:t>
                </a:r>
                <a:r>
                  <a:rPr lang="en-GB" sz="2000" b="1" dirty="0">
                    <a:solidFill>
                      <a:srgbClr val="0070C0"/>
                    </a:solidFill>
                    <a:sym typeface="Wingdings" panose="05000000000000000000" pitchFamily="2" charset="2"/>
                  </a:rPr>
                  <a:t> degrees of freedom</a:t>
                </a:r>
              </a:p>
              <a:p>
                <a:endParaRPr lang="en-GB" sz="2000" b="0" dirty="0">
                  <a:solidFill>
                    <a:srgbClr val="0070C0"/>
                  </a:solidFill>
                </a:endParaRPr>
              </a:p>
              <a:p>
                <a:pPr marL="342900" indent="-342900">
                  <a:lnSpc>
                    <a:spcPct val="120000"/>
                  </a:lnSpc>
                  <a:buFont typeface="Arial" panose="020B0604020202020204" pitchFamily="34" charset="0"/>
                  <a:buChar char="•"/>
                </a:pPr>
                <a:r>
                  <a:rPr lang="en-US" altLang="zh-CN" dirty="0">
                    <a:ea typeface="宋体" pitchFamily="2" charset="-122"/>
                  </a:rPr>
                  <a:t>When two variables move in the </a:t>
                </a:r>
                <a:r>
                  <a:rPr lang="en-US" altLang="zh-CN" b="1" i="1" dirty="0">
                    <a:ea typeface="宋体" pitchFamily="2" charset="-122"/>
                  </a:rPr>
                  <a:t>same direction</a:t>
                </a:r>
                <a:r>
                  <a:rPr lang="en-US" altLang="zh-CN" dirty="0">
                    <a:ea typeface="宋体" pitchFamily="2" charset="-122"/>
                  </a:rPr>
                  <a:t> (both increase or both decrease), the covariance is a </a:t>
                </a:r>
                <a:r>
                  <a:rPr lang="en-US" altLang="zh-CN" b="1" i="1" dirty="0">
                    <a:ea typeface="宋体" pitchFamily="2" charset="-122"/>
                  </a:rPr>
                  <a:t> positive number.</a:t>
                </a:r>
              </a:p>
              <a:p>
                <a:pPr marL="342900" indent="-342900">
                  <a:lnSpc>
                    <a:spcPct val="120000"/>
                  </a:lnSpc>
                  <a:buFont typeface="Arial" panose="020B0604020202020204" pitchFamily="34" charset="0"/>
                  <a:buChar char="•"/>
                </a:pPr>
                <a:r>
                  <a:rPr lang="en-US" altLang="zh-CN" dirty="0">
                    <a:ea typeface="宋体" pitchFamily="2" charset="-122"/>
                  </a:rPr>
                  <a:t>When two variables move in </a:t>
                </a:r>
                <a:r>
                  <a:rPr lang="en-US" altLang="zh-CN" b="1" i="1" dirty="0">
                    <a:ea typeface="宋体" pitchFamily="2" charset="-122"/>
                  </a:rPr>
                  <a:t>opposite directions</a:t>
                </a:r>
                <a:r>
                  <a:rPr lang="en-US" altLang="zh-CN" dirty="0">
                    <a:ea typeface="宋体" pitchFamily="2" charset="-122"/>
                  </a:rPr>
                  <a:t>, the covariance is a </a:t>
                </a:r>
                <a:r>
                  <a:rPr lang="en-US" altLang="zh-CN" b="1" i="1" dirty="0">
                    <a:ea typeface="宋体" pitchFamily="2" charset="-122"/>
                  </a:rPr>
                  <a:t>negative number.</a:t>
                </a:r>
                <a:endParaRPr lang="en-US" altLang="zh-CN" dirty="0">
                  <a:ea typeface="宋体" pitchFamily="2" charset="-122"/>
                </a:endParaRPr>
              </a:p>
              <a:p>
                <a:pPr marL="342900" indent="-342900">
                  <a:lnSpc>
                    <a:spcPct val="120000"/>
                  </a:lnSpc>
                  <a:buFont typeface="Arial" panose="020B0604020202020204" pitchFamily="34" charset="0"/>
                  <a:buChar char="•"/>
                </a:pPr>
                <a:r>
                  <a:rPr lang="en-US" altLang="zh-CN" dirty="0">
                    <a:ea typeface="宋体" pitchFamily="2" charset="-122"/>
                  </a:rPr>
                  <a:t>When there is </a:t>
                </a:r>
                <a:r>
                  <a:rPr lang="en-US" altLang="zh-CN" b="1" i="1" dirty="0">
                    <a:ea typeface="宋体" pitchFamily="2" charset="-122"/>
                  </a:rPr>
                  <a:t>no particular pattern</a:t>
                </a:r>
                <a:r>
                  <a:rPr lang="en-US" altLang="zh-CN" dirty="0">
                    <a:ea typeface="宋体" pitchFamily="2" charset="-122"/>
                  </a:rPr>
                  <a:t>, the covariance is a </a:t>
                </a:r>
                <a:r>
                  <a:rPr lang="en-US" altLang="zh-CN" b="1" i="1" dirty="0">
                    <a:ea typeface="宋体" pitchFamily="2" charset="-122"/>
                  </a:rPr>
                  <a:t>number close to zero.</a:t>
                </a:r>
                <a:endParaRPr lang="en-US" altLang="zh-CN" dirty="0">
                  <a:ea typeface="宋体" pitchFamily="2" charset="-122"/>
                </a:endParaRPr>
              </a:p>
              <a:p>
                <a:endParaRPr lang="en-US" dirty="0"/>
              </a:p>
            </p:txBody>
          </p:sp>
        </mc:Choice>
        <mc:Fallback xmlns="">
          <p:sp>
            <p:nvSpPr>
              <p:cNvPr id="4" name="Text Placeholder 3">
                <a:extLst>
                  <a:ext uri="{FF2B5EF4-FFF2-40B4-BE49-F238E27FC236}">
                    <a16:creationId xmlns:a16="http://schemas.microsoft.com/office/drawing/2014/main" id="{8675FF91-61ED-B24C-B881-F6622948ECF7}"/>
                  </a:ext>
                </a:extLst>
              </p:cNvPr>
              <p:cNvSpPr>
                <a:spLocks noGrp="1" noRot="1" noChangeAspect="1" noMove="1" noResize="1" noEditPoints="1" noAdjustHandles="1" noChangeArrowheads="1" noChangeShapeType="1" noTextEdit="1"/>
              </p:cNvSpPr>
              <p:nvPr>
                <p:ph type="body" sz="quarter" idx="15"/>
              </p:nvPr>
            </p:nvSpPr>
            <p:spPr>
              <a:xfrm>
                <a:off x="4686725" y="178816"/>
                <a:ext cx="7204484" cy="6332856"/>
              </a:xfrm>
              <a:blipFill>
                <a:blip r:embed="rId3"/>
                <a:stretch>
                  <a:fillRect l="-2200" t="-1155" b="-4716"/>
                </a:stretch>
              </a:blipFill>
            </p:spPr>
            <p:txBody>
              <a:bodyPr/>
              <a:lstStyle/>
              <a:p>
                <a:r>
                  <a:rPr lang="en-GB">
                    <a:noFill/>
                  </a:rPr>
                  <a:t> </a:t>
                </a:r>
              </a:p>
            </p:txBody>
          </p:sp>
        </mc:Fallback>
      </mc:AlternateContent>
      <p:sp>
        <p:nvSpPr>
          <p:cNvPr id="3" name="Text Placeholder 2">
            <a:extLst>
              <a:ext uri="{FF2B5EF4-FFF2-40B4-BE49-F238E27FC236}">
                <a16:creationId xmlns:a16="http://schemas.microsoft.com/office/drawing/2014/main" id="{6DEB9F74-C26C-8148-B50C-439A16822654}"/>
              </a:ext>
            </a:extLst>
          </p:cNvPr>
          <p:cNvSpPr>
            <a:spLocks noGrp="1"/>
          </p:cNvSpPr>
          <p:nvPr>
            <p:ph type="body" sz="quarter" idx="10"/>
          </p:nvPr>
        </p:nvSpPr>
        <p:spPr/>
        <p:txBody>
          <a:bodyPr/>
          <a:lstStyle/>
          <a:p>
            <a:r>
              <a:rPr lang="en-US" b="1" dirty="0" err="1">
                <a:solidFill>
                  <a:schemeClr val="bg1"/>
                </a:solidFill>
              </a:rPr>
              <a:t>coVariance</a:t>
            </a:r>
            <a:endParaRPr lang="en-US" b="1" dirty="0">
              <a:solidFill>
                <a:schemeClr val="bg1"/>
              </a:solidFill>
            </a:endParaRPr>
          </a:p>
        </p:txBody>
      </p:sp>
      <p:sp>
        <p:nvSpPr>
          <p:cNvPr id="5" name="Slide Number Placeholder 4">
            <a:extLst>
              <a:ext uri="{FF2B5EF4-FFF2-40B4-BE49-F238E27FC236}">
                <a16:creationId xmlns:a16="http://schemas.microsoft.com/office/drawing/2014/main" id="{096223D0-2964-4B59-9651-2E2F36F22D77}"/>
              </a:ext>
            </a:extLst>
          </p:cNvPr>
          <p:cNvSpPr>
            <a:spLocks noGrp="1"/>
          </p:cNvSpPr>
          <p:nvPr>
            <p:ph type="sldNum" sz="quarter" idx="4"/>
          </p:nvPr>
        </p:nvSpPr>
        <p:spPr/>
        <p:txBody>
          <a:bodyPr/>
          <a:lstStyle/>
          <a:p>
            <a:fld id="{EF892D59-8F09-EF4B-AD6D-DA609442F868}" type="slidenum">
              <a:rPr lang="en-GB" smtClean="0"/>
              <a:pPr/>
              <a:t>3</a:t>
            </a:fld>
            <a:endParaRPr lang="en-GB" dirty="0"/>
          </a:p>
        </p:txBody>
      </p:sp>
    </p:spTree>
    <p:extLst>
      <p:ext uri="{BB962C8B-B14F-4D97-AF65-F5344CB8AC3E}">
        <p14:creationId xmlns:p14="http://schemas.microsoft.com/office/powerpoint/2010/main" val="386275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75FF91-61ED-B24C-B881-F6622948ECF7}"/>
              </a:ext>
            </a:extLst>
          </p:cNvPr>
          <p:cNvSpPr>
            <a:spLocks noGrp="1"/>
          </p:cNvSpPr>
          <p:nvPr>
            <p:ph type="body" sz="quarter" idx="15"/>
          </p:nvPr>
        </p:nvSpPr>
        <p:spPr>
          <a:xfrm>
            <a:off x="4444678" y="358816"/>
            <a:ext cx="7204484" cy="6103102"/>
          </a:xfrm>
        </p:spPr>
        <p:txBody>
          <a:bodyPr/>
          <a:lstStyle/>
          <a:p>
            <a:pPr marL="0" lvl="1" indent="0">
              <a:buNone/>
            </a:pPr>
            <a:r>
              <a:rPr lang="en-GB" sz="2000" dirty="0"/>
              <a:t>Covariance is difficult to interpret and compare.</a:t>
            </a:r>
          </a:p>
          <a:p>
            <a:pPr marL="0" lvl="1" indent="0">
              <a:buNone/>
            </a:pPr>
            <a:r>
              <a:rPr lang="en-GB" sz="2000" b="0" dirty="0">
                <a:solidFill>
                  <a:srgbClr val="FF0000"/>
                </a:solidFill>
                <a:latin typeface="+mn-lt"/>
                <a:ea typeface="Cambria Math" panose="02040503050406030204" pitchFamily="18" charset="0"/>
                <a:sym typeface="Wingdings" panose="05000000000000000000" pitchFamily="2" charset="2"/>
              </a:rPr>
              <a:t> It is measured in units[x]*units[y]</a:t>
            </a:r>
            <a:endParaRPr lang="en-GB" sz="2000" b="0" dirty="0">
              <a:solidFill>
                <a:srgbClr val="FF0000"/>
              </a:solidFill>
              <a:latin typeface="+mn-lt"/>
              <a:ea typeface="Cambria Math" panose="02040503050406030204" pitchFamily="18" charset="0"/>
            </a:endParaRPr>
          </a:p>
          <a:p>
            <a:pPr marL="431798" lvl="3" indent="-342900">
              <a:buFont typeface="Arial" panose="020B0604020202020204" pitchFamily="34" charset="0"/>
              <a:buChar char="•"/>
            </a:pPr>
            <a:r>
              <a:rPr lang="en-US" altLang="zh-CN" sz="2000" dirty="0">
                <a:solidFill>
                  <a:schemeClr val="accent1">
                    <a:lumMod val="75000"/>
                  </a:schemeClr>
                </a:solidFill>
                <a:ea typeface="宋体" pitchFamily="2" charset="-122"/>
              </a:rPr>
              <a:t>We cannot say what is a high or a low value in the general case.</a:t>
            </a:r>
          </a:p>
          <a:p>
            <a:pPr marL="431798" lvl="3" indent="-342900">
              <a:buFont typeface="Arial" panose="020B0604020202020204" pitchFamily="34" charset="0"/>
              <a:buChar char="•"/>
            </a:pPr>
            <a:r>
              <a:rPr lang="en-US" altLang="zh-CN" sz="2000" dirty="0">
                <a:solidFill>
                  <a:schemeClr val="accent1">
                    <a:lumMod val="75000"/>
                  </a:schemeClr>
                </a:solidFill>
                <a:ea typeface="宋体" pitchFamily="2" charset="-122"/>
              </a:rPr>
              <a:t>We cannot compare the covariances of two pairs of variables.</a:t>
            </a:r>
          </a:p>
          <a:p>
            <a:endParaRPr lang="en-US" dirty="0"/>
          </a:p>
        </p:txBody>
      </p:sp>
      <p:sp>
        <p:nvSpPr>
          <p:cNvPr id="3" name="Text Placeholder 2">
            <a:extLst>
              <a:ext uri="{FF2B5EF4-FFF2-40B4-BE49-F238E27FC236}">
                <a16:creationId xmlns:a16="http://schemas.microsoft.com/office/drawing/2014/main" id="{6DEB9F74-C26C-8148-B50C-439A16822654}"/>
              </a:ext>
            </a:extLst>
          </p:cNvPr>
          <p:cNvSpPr>
            <a:spLocks noGrp="1"/>
          </p:cNvSpPr>
          <p:nvPr>
            <p:ph type="body" sz="quarter" idx="10"/>
          </p:nvPr>
        </p:nvSpPr>
        <p:spPr/>
        <p:txBody>
          <a:bodyPr/>
          <a:lstStyle/>
          <a:p>
            <a:r>
              <a:rPr lang="en-US" b="1" dirty="0" err="1">
                <a:solidFill>
                  <a:schemeClr val="bg1"/>
                </a:solidFill>
              </a:rPr>
              <a:t>coVariance</a:t>
            </a:r>
            <a:endParaRPr lang="en-US" b="1" dirty="0">
              <a:solidFill>
                <a:schemeClr val="bg1"/>
              </a:solidFill>
            </a:endParaRPr>
          </a:p>
        </p:txBody>
      </p:sp>
      <p:sp>
        <p:nvSpPr>
          <p:cNvPr id="5" name="Slide Number Placeholder 4">
            <a:extLst>
              <a:ext uri="{FF2B5EF4-FFF2-40B4-BE49-F238E27FC236}">
                <a16:creationId xmlns:a16="http://schemas.microsoft.com/office/drawing/2014/main" id="{096223D0-2964-4B59-9651-2E2F36F22D77}"/>
              </a:ext>
            </a:extLst>
          </p:cNvPr>
          <p:cNvSpPr>
            <a:spLocks noGrp="1"/>
          </p:cNvSpPr>
          <p:nvPr>
            <p:ph type="sldNum" sz="quarter" idx="4"/>
          </p:nvPr>
        </p:nvSpPr>
        <p:spPr/>
        <p:txBody>
          <a:bodyPr/>
          <a:lstStyle/>
          <a:p>
            <a:fld id="{EF892D59-8F09-EF4B-AD6D-DA609442F868}" type="slidenum">
              <a:rPr lang="en-GB" smtClean="0"/>
              <a:pPr/>
              <a:t>4</a:t>
            </a:fld>
            <a:endParaRPr lang="en-GB" dirty="0"/>
          </a:p>
        </p:txBody>
      </p:sp>
      <p:graphicFrame>
        <p:nvGraphicFramePr>
          <p:cNvPr id="12" name="Diagram 11">
            <a:extLst>
              <a:ext uri="{FF2B5EF4-FFF2-40B4-BE49-F238E27FC236}">
                <a16:creationId xmlns:a16="http://schemas.microsoft.com/office/drawing/2014/main" id="{16F67F44-9A61-802D-8092-63477F07708D}"/>
              </a:ext>
            </a:extLst>
          </p:cNvPr>
          <p:cNvGraphicFramePr/>
          <p:nvPr>
            <p:extLst>
              <p:ext uri="{D42A27DB-BD31-4B8C-83A1-F6EECF244321}">
                <p14:modId xmlns:p14="http://schemas.microsoft.com/office/powerpoint/2010/main" val="1771091328"/>
              </p:ext>
            </p:extLst>
          </p:nvPr>
        </p:nvGraphicFramePr>
        <p:xfrm>
          <a:off x="3709457" y="2729187"/>
          <a:ext cx="8482543" cy="3769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337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675FF91-61ED-B24C-B881-F6622948ECF7}"/>
                  </a:ext>
                </a:extLst>
              </p:cNvPr>
              <p:cNvSpPr>
                <a:spLocks noGrp="1"/>
              </p:cNvSpPr>
              <p:nvPr>
                <p:ph type="body" sz="quarter" idx="15"/>
              </p:nvPr>
            </p:nvSpPr>
            <p:spPr>
              <a:xfrm>
                <a:off x="4632937" y="588570"/>
                <a:ext cx="7218404" cy="6103102"/>
              </a:xfrm>
            </p:spPr>
            <p:txBody>
              <a:bodyPr/>
              <a:lstStyle/>
              <a:p>
                <a:pPr marL="0" indent="0">
                  <a:buNone/>
                </a:pPr>
                <a:r>
                  <a:rPr lang="en-GB" sz="2400" b="1" dirty="0">
                    <a:solidFill>
                      <a:schemeClr val="tx1"/>
                    </a:solidFill>
                    <a:latin typeface="+mn-lt"/>
                    <a:ea typeface="Cambria Math" panose="02040503050406030204" pitchFamily="18" charset="0"/>
                  </a:rPr>
                  <a:t>Pearson correlation is the most used type of correlation:</a:t>
                </a:r>
              </a:p>
              <a:p>
                <a:pPr marL="0" indent="0">
                  <a:buNone/>
                </a:pPr>
                <a14:m>
                  <m:oMathPara xmlns:m="http://schemas.openxmlformats.org/officeDocument/2006/math">
                    <m:oMathParaPr>
                      <m:jc m:val="centerGroup"/>
                    </m:oMathParaPr>
                    <m:oMath xmlns:m="http://schemas.openxmlformats.org/officeDocument/2006/math">
                      <m:r>
                        <a:rPr lang="en-GB" sz="2400" b="1" i="1" smtClean="0">
                          <a:solidFill>
                            <a:schemeClr val="tx1"/>
                          </a:solidFill>
                          <a:latin typeface="Cambria Math" panose="02040503050406030204" pitchFamily="18" charset="0"/>
                          <a:ea typeface="Cambria Math" panose="02040503050406030204" pitchFamily="18" charset="0"/>
                        </a:rPr>
                        <m:t>𝒓</m:t>
                      </m:r>
                      <m:r>
                        <a:rPr lang="en-GB" sz="2400" b="1"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ea typeface="Cambria Math" panose="02040503050406030204" pitchFamily="18" charset="0"/>
                        </a:rPr>
                        <m:t>𝒄𝒐𝒓𝒓</m:t>
                      </m:r>
                      <m:d>
                        <m:dPr>
                          <m:ctrlPr>
                            <a:rPr lang="en-GB" sz="2400" b="1" i="1" smtClean="0">
                              <a:solidFill>
                                <a:schemeClr val="tx1"/>
                              </a:solidFill>
                              <a:latin typeface="Cambria Math" panose="02040503050406030204" pitchFamily="18" charset="0"/>
                              <a:ea typeface="Cambria Math" panose="02040503050406030204" pitchFamily="18" charset="0"/>
                            </a:rPr>
                          </m:ctrlPr>
                        </m:dPr>
                        <m:e>
                          <m:r>
                            <a:rPr lang="en-GB" sz="2400" b="1" i="1" smtClean="0">
                              <a:solidFill>
                                <a:schemeClr val="tx1"/>
                              </a:solidFill>
                              <a:latin typeface="Cambria Math" panose="02040503050406030204" pitchFamily="18" charset="0"/>
                              <a:ea typeface="Cambria Math" panose="02040503050406030204" pitchFamily="18" charset="0"/>
                            </a:rPr>
                            <m:t>𝒙</m:t>
                          </m:r>
                          <m:r>
                            <a:rPr lang="en-GB" sz="2400" b="1"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ea typeface="Cambria Math" panose="02040503050406030204" pitchFamily="18" charset="0"/>
                            </a:rPr>
                            <m:t>𝒚</m:t>
                          </m:r>
                        </m:e>
                      </m:d>
                      <m:r>
                        <a:rPr lang="en-GB" sz="2400" b="1" i="1" smtClean="0">
                          <a:solidFill>
                            <a:schemeClr val="tx1"/>
                          </a:solidFill>
                          <a:latin typeface="Cambria Math" panose="02040503050406030204" pitchFamily="18" charset="0"/>
                          <a:ea typeface="Cambria Math" panose="02040503050406030204" pitchFamily="18" charset="0"/>
                        </a:rPr>
                        <m:t>=</m:t>
                      </m:r>
                      <m:f>
                        <m:fPr>
                          <m:ctrlPr>
                            <a:rPr lang="en-GB" sz="2400" b="1" i="1" smtClean="0">
                              <a:solidFill>
                                <a:schemeClr val="tx1"/>
                              </a:solidFill>
                              <a:latin typeface="Cambria Math" panose="02040503050406030204" pitchFamily="18" charset="0"/>
                              <a:ea typeface="Cambria Math" panose="02040503050406030204" pitchFamily="18" charset="0"/>
                            </a:rPr>
                          </m:ctrlPr>
                        </m:fPr>
                        <m:num>
                          <m:r>
                            <a:rPr lang="en-GB" sz="2400" b="1" i="1" smtClean="0">
                              <a:solidFill>
                                <a:schemeClr val="tx1"/>
                              </a:solidFill>
                              <a:latin typeface="Cambria Math" panose="02040503050406030204" pitchFamily="18" charset="0"/>
                              <a:ea typeface="Cambria Math" panose="02040503050406030204" pitchFamily="18" charset="0"/>
                            </a:rPr>
                            <m:t>𝒄𝒐𝒗</m:t>
                          </m:r>
                          <m:r>
                            <a:rPr lang="en-GB" sz="2400" b="1"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ea typeface="Cambria Math" panose="02040503050406030204" pitchFamily="18" charset="0"/>
                            </a:rPr>
                            <m:t>𝒙</m:t>
                          </m:r>
                          <m:r>
                            <a:rPr lang="en-GB" sz="2400" b="1" i="1" smtClean="0">
                              <a:solidFill>
                                <a:schemeClr val="tx1"/>
                              </a:solidFill>
                              <a:latin typeface="Cambria Math" panose="02040503050406030204" pitchFamily="18" charset="0"/>
                              <a:ea typeface="Cambria Math" panose="02040503050406030204" pitchFamily="18" charset="0"/>
                            </a:rPr>
                            <m:t>,</m:t>
                          </m:r>
                          <m:r>
                            <a:rPr lang="en-GB" sz="2400" b="1" i="1" smtClean="0">
                              <a:solidFill>
                                <a:schemeClr val="tx1"/>
                              </a:solidFill>
                              <a:latin typeface="Cambria Math" panose="02040503050406030204" pitchFamily="18" charset="0"/>
                              <a:ea typeface="Cambria Math" panose="02040503050406030204" pitchFamily="18" charset="0"/>
                            </a:rPr>
                            <m:t>𝒚</m:t>
                          </m:r>
                          <m:r>
                            <a:rPr lang="en-GB" sz="2400" b="1" i="1" smtClean="0">
                              <a:solidFill>
                                <a:schemeClr val="tx1"/>
                              </a:solidFill>
                              <a:latin typeface="Cambria Math" panose="02040503050406030204" pitchFamily="18" charset="0"/>
                              <a:ea typeface="Cambria Math" panose="02040503050406030204" pitchFamily="18" charset="0"/>
                            </a:rPr>
                            <m:t>)</m:t>
                          </m:r>
                        </m:num>
                        <m:den>
                          <m:sSub>
                            <m:sSubPr>
                              <m:ctrlPr>
                                <a:rPr lang="en-GB" sz="2400" b="1" i="1" smtClean="0">
                                  <a:solidFill>
                                    <a:schemeClr val="tx1"/>
                                  </a:solidFill>
                                  <a:latin typeface="Cambria Math" panose="02040503050406030204" pitchFamily="18" charset="0"/>
                                  <a:ea typeface="Cambria Math" panose="02040503050406030204" pitchFamily="18" charset="0"/>
                                </a:rPr>
                              </m:ctrlPr>
                            </m:sSubPr>
                            <m:e>
                              <m:r>
                                <a:rPr lang="en-GB" sz="2400" b="1" i="1" smtClean="0">
                                  <a:solidFill>
                                    <a:schemeClr val="tx1"/>
                                  </a:solidFill>
                                  <a:latin typeface="Cambria Math" panose="02040503050406030204" pitchFamily="18" charset="0"/>
                                  <a:ea typeface="Cambria Math" panose="02040503050406030204" pitchFamily="18" charset="0"/>
                                </a:rPr>
                                <m:t>𝝈</m:t>
                              </m:r>
                            </m:e>
                            <m:sub>
                              <m:r>
                                <a:rPr lang="en-GB" sz="2400" b="1" i="1" smtClean="0">
                                  <a:solidFill>
                                    <a:schemeClr val="tx1"/>
                                  </a:solidFill>
                                  <a:latin typeface="Cambria Math" panose="02040503050406030204" pitchFamily="18" charset="0"/>
                                  <a:ea typeface="Cambria Math" panose="02040503050406030204" pitchFamily="18" charset="0"/>
                                </a:rPr>
                                <m:t>𝒙</m:t>
                              </m:r>
                            </m:sub>
                          </m:sSub>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𝝈</m:t>
                              </m:r>
                            </m:e>
                            <m:sub>
                              <m:r>
                                <a:rPr lang="en-GB" sz="2400" b="1" i="1" smtClean="0">
                                  <a:latin typeface="Cambria Math" panose="02040503050406030204" pitchFamily="18" charset="0"/>
                                  <a:ea typeface="Cambria Math" panose="02040503050406030204" pitchFamily="18" charset="0"/>
                                </a:rPr>
                                <m:t>𝒚</m:t>
                              </m:r>
                            </m:sub>
                          </m:sSub>
                        </m:den>
                      </m:f>
                    </m:oMath>
                  </m:oMathPara>
                </a14:m>
                <a:endParaRPr lang="en-GB" sz="2400" b="1" dirty="0">
                  <a:solidFill>
                    <a:schemeClr val="tx1"/>
                  </a:solidFill>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n-GB" sz="2400" b="0" i="1" smtClean="0">
                        <a:latin typeface="Cambria Math" panose="02040503050406030204" pitchFamily="18" charset="0"/>
                        <a:ea typeface="Cambria Math" panose="02040503050406030204" pitchFamily="18" charset="0"/>
                      </a:rPr>
                      <m:t>𝜎</m:t>
                    </m:r>
                    <m:r>
                      <a:rPr lang="en-GB" sz="2400" b="0" i="1" smtClean="0">
                        <a:solidFill>
                          <a:schemeClr val="tx1"/>
                        </a:solidFill>
                        <a:latin typeface="Cambria Math" panose="02040503050406030204" pitchFamily="18" charset="0"/>
                        <a:ea typeface="Cambria Math" panose="02040503050406030204" pitchFamily="18" charset="0"/>
                      </a:rPr>
                      <m:t>=</m:t>
                    </m:r>
                    <m:rad>
                      <m:radPr>
                        <m:degHide m:val="on"/>
                        <m:ctrlPr>
                          <a:rPr lang="en-GB" sz="2400" i="1" smtClean="0">
                            <a:solidFill>
                              <a:schemeClr val="tx1"/>
                            </a:solidFill>
                            <a:latin typeface="Cambria Math" panose="02040503050406030204" pitchFamily="18" charset="0"/>
                            <a:ea typeface="Cambria Math" panose="02040503050406030204" pitchFamily="18" charset="0"/>
                          </a:rPr>
                        </m:ctrlPr>
                      </m:radPr>
                      <m:deg/>
                      <m:e>
                        <m:sSup>
                          <m:sSupPr>
                            <m:ctrlPr>
                              <a:rPr lang="en-GB" sz="2400" i="1">
                                <a:latin typeface="Cambria Math" panose="02040503050406030204" pitchFamily="18" charset="0"/>
                                <a:ea typeface="Cambria Math" panose="02040503050406030204" pitchFamily="18" charset="0"/>
                              </a:rPr>
                            </m:ctrlPr>
                          </m:sSupPr>
                          <m:e>
                            <m:r>
                              <a:rPr lang="en-GB" sz="2400" b="0" i="1">
                                <a:latin typeface="Cambria Math" panose="02040503050406030204" pitchFamily="18" charset="0"/>
                                <a:ea typeface="Cambria Math" panose="02040503050406030204" pitchFamily="18" charset="0"/>
                              </a:rPr>
                              <m:t>𝜎</m:t>
                            </m:r>
                          </m:e>
                          <m:sup>
                            <m:r>
                              <a:rPr lang="en-GB" sz="2400" b="0" i="1">
                                <a:latin typeface="Cambria Math" panose="02040503050406030204" pitchFamily="18" charset="0"/>
                                <a:ea typeface="Cambria Math" panose="02040503050406030204" pitchFamily="18" charset="0"/>
                              </a:rPr>
                              <m:t>2</m:t>
                            </m:r>
                          </m:sup>
                        </m:sSup>
                      </m:e>
                    </m:rad>
                  </m:oMath>
                </a14:m>
                <a:r>
                  <a:rPr lang="en-GB" sz="2400" dirty="0">
                    <a:latin typeface="Cambria Math" panose="02040503050406030204" pitchFamily="18" charset="0"/>
                    <a:ea typeface="Cambria Math" panose="02040503050406030204" pitchFamily="18" charset="0"/>
                  </a:rPr>
                  <a:t> - </a:t>
                </a:r>
                <a:r>
                  <a:rPr lang="en-GB" sz="2400" dirty="0">
                    <a:latin typeface="+mn-lt"/>
                    <a:ea typeface="Cambria Math" panose="02040503050406030204" pitchFamily="18" charset="0"/>
                  </a:rPr>
                  <a:t>standard deviation – measured in the same units as the variable</a:t>
                </a:r>
              </a:p>
              <a:p>
                <a:pPr marL="0" indent="0">
                  <a:buNone/>
                </a:pPr>
                <a:r>
                  <a:rPr lang="en-GB" sz="2400" dirty="0">
                    <a:latin typeface="+mn-lt"/>
                    <a:ea typeface="Cambria Math" panose="02040503050406030204" pitchFamily="18" charset="0"/>
                    <a:sym typeface="Wingdings" panose="05000000000000000000" pitchFamily="2" charset="2"/>
                  </a:rPr>
                  <a:t>so, correlation is measured in </a:t>
                </a:r>
                <a14:m>
                  <m:oMath xmlns:m="http://schemas.openxmlformats.org/officeDocument/2006/math">
                    <m:f>
                      <m:fPr>
                        <m:ctrlPr>
                          <a:rPr lang="en-GB" sz="240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fPr>
                      <m:num>
                        <m:r>
                          <m:rPr>
                            <m:nor/>
                          </m:rPr>
                          <a:rPr lang="en-GB" sz="2400" dirty="0">
                            <a:solidFill>
                              <a:schemeClr val="tx1"/>
                            </a:solidFill>
                            <a:latin typeface="+mn-lt"/>
                            <a:ea typeface="Cambria Math" panose="02040503050406030204" pitchFamily="18" charset="0"/>
                            <a:sym typeface="Wingdings" panose="05000000000000000000" pitchFamily="2" charset="2"/>
                          </a:rPr>
                          <m:t>units</m:t>
                        </m:r>
                        <m:r>
                          <m:rPr>
                            <m:nor/>
                          </m:rPr>
                          <a:rPr lang="en-GB" sz="2400" dirty="0">
                            <a:solidFill>
                              <a:schemeClr val="tx1"/>
                            </a:solidFill>
                            <a:latin typeface="+mn-lt"/>
                            <a:ea typeface="Cambria Math" panose="02040503050406030204" pitchFamily="18" charset="0"/>
                            <a:sym typeface="Wingdings" panose="05000000000000000000" pitchFamily="2" charset="2"/>
                          </a:rPr>
                          <m:t>[</m:t>
                        </m:r>
                        <m:r>
                          <m:rPr>
                            <m:nor/>
                          </m:rPr>
                          <a:rPr lang="en-GB" sz="2400" dirty="0">
                            <a:solidFill>
                              <a:schemeClr val="tx1"/>
                            </a:solidFill>
                            <a:latin typeface="+mn-lt"/>
                            <a:ea typeface="Cambria Math" panose="02040503050406030204" pitchFamily="18" charset="0"/>
                            <a:sym typeface="Wingdings" panose="05000000000000000000" pitchFamily="2" charset="2"/>
                          </a:rPr>
                          <m:t>x</m:t>
                        </m:r>
                        <m:r>
                          <m:rPr>
                            <m:nor/>
                          </m:rPr>
                          <a:rPr lang="en-GB" sz="2400" dirty="0">
                            <a:solidFill>
                              <a:schemeClr val="tx1"/>
                            </a:solidFill>
                            <a:latin typeface="+mn-lt"/>
                            <a:ea typeface="Cambria Math" panose="02040503050406030204" pitchFamily="18" charset="0"/>
                            <a:sym typeface="Wingdings" panose="05000000000000000000" pitchFamily="2" charset="2"/>
                          </a:rPr>
                          <m:t>]∗</m:t>
                        </m:r>
                        <m:r>
                          <m:rPr>
                            <m:nor/>
                          </m:rPr>
                          <a:rPr lang="en-GB" sz="2400" dirty="0">
                            <a:solidFill>
                              <a:schemeClr val="tx1"/>
                            </a:solidFill>
                            <a:latin typeface="+mn-lt"/>
                            <a:ea typeface="Cambria Math" panose="02040503050406030204" pitchFamily="18" charset="0"/>
                            <a:sym typeface="Wingdings" panose="05000000000000000000" pitchFamily="2" charset="2"/>
                          </a:rPr>
                          <m:t>units</m:t>
                        </m:r>
                        <m:r>
                          <m:rPr>
                            <m:nor/>
                          </m:rPr>
                          <a:rPr lang="en-GB" sz="2400" dirty="0">
                            <a:solidFill>
                              <a:schemeClr val="tx1"/>
                            </a:solidFill>
                            <a:latin typeface="+mn-lt"/>
                            <a:ea typeface="Cambria Math" panose="02040503050406030204" pitchFamily="18" charset="0"/>
                            <a:sym typeface="Wingdings" panose="05000000000000000000" pitchFamily="2" charset="2"/>
                          </a:rPr>
                          <m:t>[</m:t>
                        </m:r>
                        <m:r>
                          <m:rPr>
                            <m:nor/>
                          </m:rPr>
                          <a:rPr lang="en-GB" sz="2400" dirty="0">
                            <a:solidFill>
                              <a:schemeClr val="tx1"/>
                            </a:solidFill>
                            <a:latin typeface="+mn-lt"/>
                            <a:ea typeface="Cambria Math" panose="02040503050406030204" pitchFamily="18" charset="0"/>
                            <a:sym typeface="Wingdings" panose="05000000000000000000" pitchFamily="2" charset="2"/>
                          </a:rPr>
                          <m:t>y</m:t>
                        </m:r>
                        <m:r>
                          <m:rPr>
                            <m:nor/>
                          </m:rPr>
                          <a:rPr lang="en-GB" sz="2400" dirty="0">
                            <a:solidFill>
                              <a:schemeClr val="tx1"/>
                            </a:solidFill>
                            <a:latin typeface="+mn-lt"/>
                            <a:ea typeface="Cambria Math" panose="02040503050406030204" pitchFamily="18" charset="0"/>
                            <a:sym typeface="Wingdings" panose="05000000000000000000" pitchFamily="2" charset="2"/>
                          </a:rPr>
                          <m:t>]</m:t>
                        </m:r>
                      </m:num>
                      <m:den>
                        <m:r>
                          <m:rPr>
                            <m:nor/>
                          </m:rPr>
                          <a:rPr lang="en-GB" sz="2400" dirty="0">
                            <a:solidFill>
                              <a:schemeClr val="tx1"/>
                            </a:solidFill>
                            <a:latin typeface="+mn-lt"/>
                            <a:ea typeface="Cambria Math" panose="02040503050406030204" pitchFamily="18" charset="0"/>
                            <a:sym typeface="Wingdings" panose="05000000000000000000" pitchFamily="2" charset="2"/>
                          </a:rPr>
                          <m:t>units</m:t>
                        </m:r>
                        <m:r>
                          <m:rPr>
                            <m:nor/>
                          </m:rPr>
                          <a:rPr lang="en-GB" sz="2400" dirty="0">
                            <a:solidFill>
                              <a:schemeClr val="tx1"/>
                            </a:solidFill>
                            <a:latin typeface="+mn-lt"/>
                            <a:ea typeface="Cambria Math" panose="02040503050406030204" pitchFamily="18" charset="0"/>
                            <a:sym typeface="Wingdings" panose="05000000000000000000" pitchFamily="2" charset="2"/>
                          </a:rPr>
                          <m:t>[</m:t>
                        </m:r>
                        <m:r>
                          <m:rPr>
                            <m:nor/>
                          </m:rPr>
                          <a:rPr lang="en-GB" sz="2400" dirty="0">
                            <a:solidFill>
                              <a:schemeClr val="tx1"/>
                            </a:solidFill>
                            <a:latin typeface="+mn-lt"/>
                            <a:ea typeface="Cambria Math" panose="02040503050406030204" pitchFamily="18" charset="0"/>
                            <a:sym typeface="Wingdings" panose="05000000000000000000" pitchFamily="2" charset="2"/>
                          </a:rPr>
                          <m:t>x</m:t>
                        </m:r>
                        <m:r>
                          <m:rPr>
                            <m:nor/>
                          </m:rPr>
                          <a:rPr lang="en-GB" sz="2400" dirty="0">
                            <a:solidFill>
                              <a:schemeClr val="tx1"/>
                            </a:solidFill>
                            <a:latin typeface="+mn-lt"/>
                            <a:ea typeface="Cambria Math" panose="02040503050406030204" pitchFamily="18" charset="0"/>
                            <a:sym typeface="Wingdings" panose="05000000000000000000" pitchFamily="2" charset="2"/>
                          </a:rPr>
                          <m:t>]∗</m:t>
                        </m:r>
                        <m:r>
                          <m:rPr>
                            <m:nor/>
                          </m:rPr>
                          <a:rPr lang="en-GB" sz="2400" dirty="0">
                            <a:solidFill>
                              <a:schemeClr val="tx1"/>
                            </a:solidFill>
                            <a:latin typeface="+mn-lt"/>
                            <a:ea typeface="Cambria Math" panose="02040503050406030204" pitchFamily="18" charset="0"/>
                            <a:sym typeface="Wingdings" panose="05000000000000000000" pitchFamily="2" charset="2"/>
                          </a:rPr>
                          <m:t>units</m:t>
                        </m:r>
                        <m:r>
                          <m:rPr>
                            <m:nor/>
                          </m:rPr>
                          <a:rPr lang="en-GB" sz="2400" dirty="0">
                            <a:solidFill>
                              <a:schemeClr val="tx1"/>
                            </a:solidFill>
                            <a:latin typeface="+mn-lt"/>
                            <a:ea typeface="Cambria Math" panose="02040503050406030204" pitchFamily="18" charset="0"/>
                            <a:sym typeface="Wingdings" panose="05000000000000000000" pitchFamily="2" charset="2"/>
                          </a:rPr>
                          <m:t>[</m:t>
                        </m:r>
                        <m:r>
                          <m:rPr>
                            <m:nor/>
                          </m:rPr>
                          <a:rPr lang="en-GB" sz="2400" dirty="0">
                            <a:solidFill>
                              <a:schemeClr val="tx1"/>
                            </a:solidFill>
                            <a:latin typeface="+mn-lt"/>
                            <a:ea typeface="Cambria Math" panose="02040503050406030204" pitchFamily="18" charset="0"/>
                            <a:sym typeface="Wingdings" panose="05000000000000000000" pitchFamily="2" charset="2"/>
                          </a:rPr>
                          <m:t>y</m:t>
                        </m:r>
                        <m:r>
                          <m:rPr>
                            <m:nor/>
                          </m:rPr>
                          <a:rPr lang="en-GB" sz="2400" dirty="0">
                            <a:solidFill>
                              <a:schemeClr val="tx1"/>
                            </a:solidFill>
                            <a:latin typeface="+mn-lt"/>
                            <a:ea typeface="Cambria Math" panose="02040503050406030204" pitchFamily="18" charset="0"/>
                            <a:sym typeface="Wingdings" panose="05000000000000000000" pitchFamily="2" charset="2"/>
                          </a:rPr>
                          <m:t>]</m:t>
                        </m:r>
                      </m:den>
                    </m:f>
                  </m:oMath>
                </a14:m>
                <a:r>
                  <a:rPr lang="en-GB" sz="2400" b="0" dirty="0">
                    <a:solidFill>
                      <a:schemeClr val="tx1"/>
                    </a:solidFill>
                    <a:latin typeface="+mn-lt"/>
                    <a:ea typeface="Cambria Math" panose="02040503050406030204" pitchFamily="18" charset="0"/>
                  </a:rPr>
                  <a:t> </a:t>
                </a:r>
                <a:r>
                  <a:rPr lang="en-GB" sz="2400" b="0" dirty="0">
                    <a:solidFill>
                      <a:srgbClr val="FF0000"/>
                    </a:solidFill>
                    <a:latin typeface="+mn-lt"/>
                    <a:ea typeface="Cambria Math" panose="02040503050406030204" pitchFamily="18" charset="0"/>
                    <a:sym typeface="Wingdings" panose="05000000000000000000" pitchFamily="2" charset="2"/>
                  </a:rPr>
                  <a:t> </a:t>
                </a:r>
                <a:r>
                  <a:rPr lang="en-GB" sz="2400" b="1" dirty="0">
                    <a:solidFill>
                      <a:srgbClr val="FF0000"/>
                    </a:solidFill>
                    <a:latin typeface="+mn-lt"/>
                    <a:ea typeface="Cambria Math" panose="02040503050406030204" pitchFamily="18" charset="0"/>
                    <a:sym typeface="Wingdings" panose="05000000000000000000" pitchFamily="2" charset="2"/>
                  </a:rPr>
                  <a:t>It is dimensionless</a:t>
                </a:r>
                <a:endParaRPr lang="en-GB" sz="2400" b="1" dirty="0">
                  <a:solidFill>
                    <a:srgbClr val="FF0000"/>
                  </a:solidFill>
                  <a:latin typeface="+mn-lt"/>
                  <a:ea typeface="Cambria Math" panose="02040503050406030204" pitchFamily="18" charset="0"/>
                </a:endParaRPr>
              </a:p>
              <a:p>
                <a:pPr marL="0" indent="0">
                  <a:buNone/>
                </a:pPr>
                <a:endParaRPr lang="en-GB" sz="2400" b="1" dirty="0">
                  <a:solidFill>
                    <a:schemeClr val="tx1"/>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400" b="1" i="1" smtClean="0">
                          <a:solidFill>
                            <a:srgbClr val="FF0000"/>
                          </a:solidFill>
                          <a:latin typeface="Cambria Math" panose="02040503050406030204" pitchFamily="18" charset="0"/>
                          <a:ea typeface="Cambria Math" panose="02040503050406030204" pitchFamily="18" charset="0"/>
                        </a:rPr>
                        <m:t>−</m:t>
                      </m:r>
                      <m:r>
                        <a:rPr lang="en-GB" sz="2400" b="1" i="1" smtClean="0">
                          <a:solidFill>
                            <a:srgbClr val="FF0000"/>
                          </a:solidFill>
                          <a:latin typeface="Cambria Math" panose="02040503050406030204" pitchFamily="18" charset="0"/>
                          <a:ea typeface="Cambria Math" panose="02040503050406030204" pitchFamily="18" charset="0"/>
                        </a:rPr>
                        <m:t>𝟏</m:t>
                      </m:r>
                      <m:r>
                        <a:rPr lang="en-GB" sz="2400" b="1" i="1" smtClean="0">
                          <a:solidFill>
                            <a:srgbClr val="FF0000"/>
                          </a:solidFill>
                          <a:latin typeface="Cambria Math" panose="02040503050406030204" pitchFamily="18" charset="0"/>
                          <a:ea typeface="Cambria Math" panose="02040503050406030204" pitchFamily="18" charset="0"/>
                        </a:rPr>
                        <m:t>≤</m:t>
                      </m:r>
                      <m:r>
                        <a:rPr lang="en-GB" sz="2400" b="1" i="1" smtClean="0">
                          <a:solidFill>
                            <a:srgbClr val="FF0000"/>
                          </a:solidFill>
                          <a:latin typeface="Cambria Math" panose="02040503050406030204" pitchFamily="18" charset="0"/>
                          <a:ea typeface="Cambria Math" panose="02040503050406030204" pitchFamily="18" charset="0"/>
                        </a:rPr>
                        <m:t>𝒓</m:t>
                      </m:r>
                      <m:r>
                        <a:rPr lang="en-GB" sz="2400" b="1" i="1" smtClean="0">
                          <a:solidFill>
                            <a:srgbClr val="FF0000"/>
                          </a:solidFill>
                          <a:latin typeface="Cambria Math" panose="02040503050406030204" pitchFamily="18" charset="0"/>
                          <a:ea typeface="Cambria Math" panose="02040503050406030204" pitchFamily="18" charset="0"/>
                        </a:rPr>
                        <m:t>≤</m:t>
                      </m:r>
                      <m:r>
                        <a:rPr lang="en-GB" sz="2400" b="1" i="1" smtClean="0">
                          <a:solidFill>
                            <a:srgbClr val="FF0000"/>
                          </a:solidFill>
                          <a:latin typeface="Cambria Math" panose="02040503050406030204" pitchFamily="18" charset="0"/>
                          <a:ea typeface="Cambria Math" panose="02040503050406030204" pitchFamily="18" charset="0"/>
                        </a:rPr>
                        <m:t>𝟏</m:t>
                      </m:r>
                    </m:oMath>
                  </m:oMathPara>
                </a14:m>
                <a:endParaRPr lang="en-GB" sz="2400" b="1" dirty="0">
                  <a:solidFill>
                    <a:srgbClr val="FF0000"/>
                  </a:solidFill>
                  <a:latin typeface="Cambria Math" panose="02040503050406030204" pitchFamily="18" charset="0"/>
                  <a:ea typeface="Cambria Math" panose="02040503050406030204" pitchFamily="18" charset="0"/>
                  <a:sym typeface="Wingdings" panose="05000000000000000000" pitchFamily="2" charset="2"/>
                </a:endParaRPr>
              </a:p>
              <a:p>
                <a:pPr marL="0" indent="0">
                  <a:buNone/>
                </a:pPr>
                <a:br>
                  <a:rPr lang="en-GB" sz="2400" b="1" dirty="0">
                    <a:solidFill>
                      <a:srgbClr val="FF0000"/>
                    </a:solidFill>
                    <a:latin typeface="Cambria Math" panose="02040503050406030204" pitchFamily="18" charset="0"/>
                    <a:ea typeface="Cambria Math" panose="02040503050406030204" pitchFamily="18" charset="0"/>
                    <a:sym typeface="Wingdings" panose="05000000000000000000" pitchFamily="2" charset="2"/>
                  </a:rPr>
                </a:br>
                <a:r>
                  <a:rPr lang="en-US" sz="2400" b="1" dirty="0">
                    <a:solidFill>
                      <a:srgbClr val="FF0000"/>
                    </a:solidFill>
                    <a:sym typeface="Wingdings" panose="05000000000000000000" pitchFamily="2" charset="2"/>
                  </a:rPr>
                  <a:t> We can compare strength of relationships using correlation</a:t>
                </a:r>
              </a:p>
              <a:p>
                <a:pPr marL="457200" lvl="1" indent="0">
                  <a:buNone/>
                </a:pPr>
                <a:endParaRPr lang="en-US" sz="2400" b="1" dirty="0">
                  <a:solidFill>
                    <a:srgbClr val="FF0000"/>
                  </a:solidFill>
                  <a:sym typeface="Wingdings" panose="05000000000000000000" pitchFamily="2" charset="2"/>
                </a:endParaRPr>
              </a:p>
              <a:p>
                <a:endParaRPr lang="en-US" dirty="0"/>
              </a:p>
            </p:txBody>
          </p:sp>
        </mc:Choice>
        <mc:Fallback xmlns="">
          <p:sp>
            <p:nvSpPr>
              <p:cNvPr id="4" name="Text Placeholder 3">
                <a:extLst>
                  <a:ext uri="{FF2B5EF4-FFF2-40B4-BE49-F238E27FC236}">
                    <a16:creationId xmlns:a16="http://schemas.microsoft.com/office/drawing/2014/main" id="{8675FF91-61ED-B24C-B881-F6622948ECF7}"/>
                  </a:ext>
                </a:extLst>
              </p:cNvPr>
              <p:cNvSpPr>
                <a:spLocks noGrp="1" noRot="1" noChangeAspect="1" noMove="1" noResize="1" noEditPoints="1" noAdjustHandles="1" noChangeArrowheads="1" noChangeShapeType="1" noTextEdit="1"/>
              </p:cNvSpPr>
              <p:nvPr>
                <p:ph type="body" sz="quarter" idx="15"/>
              </p:nvPr>
            </p:nvSpPr>
            <p:spPr>
              <a:xfrm>
                <a:off x="4632937" y="588570"/>
                <a:ext cx="7218404" cy="6103102"/>
              </a:xfrm>
              <a:blipFill>
                <a:blip r:embed="rId3"/>
                <a:stretch>
                  <a:fillRect l="-2618" t="-1499" r="-2618"/>
                </a:stretch>
              </a:blipFill>
            </p:spPr>
            <p:txBody>
              <a:bodyPr/>
              <a:lstStyle/>
              <a:p>
                <a:r>
                  <a:rPr lang="en-GB">
                    <a:noFill/>
                  </a:rPr>
                  <a:t> </a:t>
                </a:r>
              </a:p>
            </p:txBody>
          </p:sp>
        </mc:Fallback>
      </mc:AlternateContent>
      <p:sp>
        <p:nvSpPr>
          <p:cNvPr id="3" name="Text Placeholder 2">
            <a:extLst>
              <a:ext uri="{FF2B5EF4-FFF2-40B4-BE49-F238E27FC236}">
                <a16:creationId xmlns:a16="http://schemas.microsoft.com/office/drawing/2014/main" id="{6DEB9F74-C26C-8148-B50C-439A16822654}"/>
              </a:ext>
            </a:extLst>
          </p:cNvPr>
          <p:cNvSpPr>
            <a:spLocks noGrp="1"/>
          </p:cNvSpPr>
          <p:nvPr>
            <p:ph type="body" sz="quarter" idx="10"/>
          </p:nvPr>
        </p:nvSpPr>
        <p:spPr>
          <a:xfrm>
            <a:off x="412717" y="1412738"/>
            <a:ext cx="3747494" cy="2751999"/>
          </a:xfrm>
        </p:spPr>
        <p:txBody>
          <a:bodyPr/>
          <a:lstStyle/>
          <a:p>
            <a:r>
              <a:rPr lang="en-US" sz="3200" b="1" dirty="0">
                <a:solidFill>
                  <a:schemeClr val="bg1"/>
                </a:solidFill>
              </a:rPr>
              <a:t>Pearson correlation</a:t>
            </a:r>
          </a:p>
        </p:txBody>
      </p:sp>
      <p:sp>
        <p:nvSpPr>
          <p:cNvPr id="5" name="Slide Number Placeholder 4">
            <a:extLst>
              <a:ext uri="{FF2B5EF4-FFF2-40B4-BE49-F238E27FC236}">
                <a16:creationId xmlns:a16="http://schemas.microsoft.com/office/drawing/2014/main" id="{096223D0-2964-4B59-9651-2E2F36F22D77}"/>
              </a:ext>
            </a:extLst>
          </p:cNvPr>
          <p:cNvSpPr>
            <a:spLocks noGrp="1"/>
          </p:cNvSpPr>
          <p:nvPr>
            <p:ph type="sldNum" sz="quarter" idx="4"/>
          </p:nvPr>
        </p:nvSpPr>
        <p:spPr/>
        <p:txBody>
          <a:bodyPr/>
          <a:lstStyle/>
          <a:p>
            <a:fld id="{EF892D59-8F09-EF4B-AD6D-DA609442F868}" type="slidenum">
              <a:rPr lang="en-GB" smtClean="0"/>
              <a:pPr/>
              <a:t>5</a:t>
            </a:fld>
            <a:endParaRPr lang="en-GB" dirty="0"/>
          </a:p>
        </p:txBody>
      </p:sp>
    </p:spTree>
    <p:extLst>
      <p:ext uri="{BB962C8B-B14F-4D97-AF65-F5344CB8AC3E}">
        <p14:creationId xmlns:p14="http://schemas.microsoft.com/office/powerpoint/2010/main" val="171236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75FF91-61ED-B24C-B881-F6622948ECF7}"/>
              </a:ext>
            </a:extLst>
          </p:cNvPr>
          <p:cNvSpPr>
            <a:spLocks noGrp="1"/>
          </p:cNvSpPr>
          <p:nvPr>
            <p:ph type="body" sz="quarter" idx="15"/>
          </p:nvPr>
        </p:nvSpPr>
        <p:spPr>
          <a:xfrm>
            <a:off x="4914852" y="588570"/>
            <a:ext cx="6734310" cy="6103102"/>
          </a:xfrm>
        </p:spPr>
        <p:txBody>
          <a:bodyPr/>
          <a:lstStyle/>
          <a:p>
            <a:r>
              <a:rPr lang="en-GB" sz="2000" dirty="0">
                <a:latin typeface="+mn-lt"/>
              </a:rPr>
              <a:t>To apply Pearson correlation, the following assumptions must be satisfied:</a:t>
            </a:r>
            <a:br>
              <a:rPr lang="en-GB" sz="2000" dirty="0">
                <a:latin typeface="+mn-lt"/>
              </a:rPr>
            </a:br>
            <a:endParaRPr lang="en-GB" sz="2000" dirty="0">
              <a:latin typeface="+mn-lt"/>
            </a:endParaRPr>
          </a:p>
          <a:p>
            <a:pPr marL="342900" indent="-342900">
              <a:buFont typeface="Wingdings" panose="05000000000000000000" pitchFamily="2" charset="2"/>
              <a:buChar char="§"/>
            </a:pPr>
            <a:r>
              <a:rPr lang="en-GB" sz="2000" b="1" dirty="0">
                <a:latin typeface="+mn-lt"/>
              </a:rPr>
              <a:t>Level of measurement: </a:t>
            </a:r>
            <a:r>
              <a:rPr lang="en-GB" sz="2000" dirty="0">
                <a:latin typeface="+mn-lt"/>
              </a:rPr>
              <a:t>Each variable must be continuous. If one or both of the variables are ordinal, then Spearman correlation can be used instead.</a:t>
            </a:r>
          </a:p>
          <a:p>
            <a:pPr marL="342900" indent="-342900">
              <a:buFont typeface="Wingdings" panose="05000000000000000000" pitchFamily="2" charset="2"/>
              <a:buChar char="§"/>
            </a:pPr>
            <a:r>
              <a:rPr lang="en-GB" sz="2000" b="1" dirty="0">
                <a:latin typeface="+mn-lt"/>
              </a:rPr>
              <a:t>Related pairs: </a:t>
            </a:r>
            <a:r>
              <a:rPr lang="en-GB" sz="2000" dirty="0">
                <a:latin typeface="+mn-lt"/>
              </a:rPr>
              <a:t>Each observation should have a pair of values, i.e., each value of the first variable should have a corresponding value of the second variable.</a:t>
            </a:r>
          </a:p>
          <a:p>
            <a:pPr marL="342900" indent="-342900">
              <a:buFont typeface="Wingdings" panose="05000000000000000000" pitchFamily="2" charset="2"/>
              <a:buChar char="§"/>
            </a:pPr>
            <a:r>
              <a:rPr lang="en-GB" sz="2000" b="1" dirty="0">
                <a:latin typeface="+mn-lt"/>
              </a:rPr>
              <a:t>Absence of outliers: </a:t>
            </a:r>
            <a:r>
              <a:rPr lang="en-GB" sz="2000" dirty="0">
                <a:latin typeface="+mn-lt"/>
              </a:rPr>
              <a:t>Having outliers can skew the results of the correlation. Typically, a value is considered an outlier if it is more than 3 standard deviations away from the mean.</a:t>
            </a:r>
          </a:p>
          <a:p>
            <a:pPr marL="342900" indent="-342900">
              <a:buFont typeface="Wingdings" panose="05000000000000000000" pitchFamily="2" charset="2"/>
              <a:buChar char="§"/>
            </a:pPr>
            <a:r>
              <a:rPr lang="en-GB" sz="2000" b="1" dirty="0">
                <a:latin typeface="+mn-lt"/>
              </a:rPr>
              <a:t>Linearity:</a:t>
            </a:r>
            <a:r>
              <a:rPr lang="en-GB" sz="2000" dirty="0">
                <a:latin typeface="+mn-lt"/>
              </a:rPr>
              <a:t> Pearson correlation is only valid for linear relationships.</a:t>
            </a:r>
          </a:p>
          <a:p>
            <a:pPr marL="0" indent="0">
              <a:buNone/>
            </a:pPr>
            <a:endParaRPr lang="en-GB" sz="2000" b="1" i="1" dirty="0">
              <a:solidFill>
                <a:schemeClr val="tx1"/>
              </a:solidFill>
              <a:latin typeface="+mn-lt"/>
              <a:ea typeface="Cambria Math" panose="02040503050406030204" pitchFamily="18" charset="0"/>
            </a:endParaRPr>
          </a:p>
          <a:p>
            <a:endParaRPr lang="en-US" dirty="0"/>
          </a:p>
        </p:txBody>
      </p:sp>
      <p:sp>
        <p:nvSpPr>
          <p:cNvPr id="3" name="Text Placeholder 2">
            <a:extLst>
              <a:ext uri="{FF2B5EF4-FFF2-40B4-BE49-F238E27FC236}">
                <a16:creationId xmlns:a16="http://schemas.microsoft.com/office/drawing/2014/main" id="{6DEB9F74-C26C-8148-B50C-439A16822654}"/>
              </a:ext>
            </a:extLst>
          </p:cNvPr>
          <p:cNvSpPr>
            <a:spLocks noGrp="1"/>
          </p:cNvSpPr>
          <p:nvPr>
            <p:ph type="body" sz="quarter" idx="10"/>
          </p:nvPr>
        </p:nvSpPr>
        <p:spPr>
          <a:xfrm>
            <a:off x="358929" y="1260338"/>
            <a:ext cx="3747494" cy="2751999"/>
          </a:xfrm>
        </p:spPr>
        <p:txBody>
          <a:bodyPr/>
          <a:lstStyle/>
          <a:p>
            <a:r>
              <a:rPr lang="en-US" sz="3200" b="1" dirty="0">
                <a:solidFill>
                  <a:schemeClr val="bg1"/>
                </a:solidFill>
              </a:rPr>
              <a:t>Pearson correlation assumptions</a:t>
            </a:r>
          </a:p>
        </p:txBody>
      </p:sp>
      <p:sp>
        <p:nvSpPr>
          <p:cNvPr id="5" name="Slide Number Placeholder 4">
            <a:extLst>
              <a:ext uri="{FF2B5EF4-FFF2-40B4-BE49-F238E27FC236}">
                <a16:creationId xmlns:a16="http://schemas.microsoft.com/office/drawing/2014/main" id="{096223D0-2964-4B59-9651-2E2F36F22D77}"/>
              </a:ext>
            </a:extLst>
          </p:cNvPr>
          <p:cNvSpPr>
            <a:spLocks noGrp="1"/>
          </p:cNvSpPr>
          <p:nvPr>
            <p:ph type="sldNum" sz="quarter" idx="4"/>
          </p:nvPr>
        </p:nvSpPr>
        <p:spPr/>
        <p:txBody>
          <a:bodyPr/>
          <a:lstStyle/>
          <a:p>
            <a:fld id="{EF892D59-8F09-EF4B-AD6D-DA609442F868}" type="slidenum">
              <a:rPr lang="en-GB" smtClean="0"/>
              <a:pPr/>
              <a:t>6</a:t>
            </a:fld>
            <a:endParaRPr lang="en-GB" dirty="0"/>
          </a:p>
        </p:txBody>
      </p:sp>
    </p:spTree>
    <p:extLst>
      <p:ext uri="{BB962C8B-B14F-4D97-AF65-F5344CB8AC3E}">
        <p14:creationId xmlns:p14="http://schemas.microsoft.com/office/powerpoint/2010/main" val="394130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85011A-571F-4BC4-A20E-8595A9E12DC4}"/>
              </a:ext>
            </a:extLst>
          </p:cNvPr>
          <p:cNvPicPr>
            <a:picLocks noChangeAspect="1"/>
          </p:cNvPicPr>
          <p:nvPr/>
        </p:nvPicPr>
        <p:blipFill rotWithShape="1">
          <a:blip r:embed="rId3"/>
          <a:srcRect t="38181"/>
          <a:stretch/>
        </p:blipFill>
        <p:spPr>
          <a:xfrm>
            <a:off x="1934368" y="3512732"/>
            <a:ext cx="8323263" cy="2090882"/>
          </a:xfrm>
          <a:prstGeom prst="rect">
            <a:avLst/>
          </a:prstGeom>
          <a:solidFill>
            <a:srgbClr val="004050"/>
          </a:solidFill>
        </p:spPr>
      </p:pic>
      <p:sp>
        <p:nvSpPr>
          <p:cNvPr id="6" name="TextBox 5">
            <a:extLst>
              <a:ext uri="{FF2B5EF4-FFF2-40B4-BE49-F238E27FC236}">
                <a16:creationId xmlns:a16="http://schemas.microsoft.com/office/drawing/2014/main" id="{8CBDB9F2-0C97-48C5-9DC3-48EC7806D7F4}"/>
              </a:ext>
            </a:extLst>
          </p:cNvPr>
          <p:cNvSpPr txBox="1"/>
          <p:nvPr/>
        </p:nvSpPr>
        <p:spPr>
          <a:xfrm>
            <a:off x="7416501" y="6203895"/>
            <a:ext cx="2841130" cy="307777"/>
          </a:xfrm>
          <a:prstGeom prst="rect">
            <a:avLst/>
          </a:prstGeom>
          <a:noFill/>
        </p:spPr>
        <p:txBody>
          <a:bodyPr wrap="square">
            <a:spAutoFit/>
          </a:bodyPr>
          <a:lstStyle/>
          <a:p>
            <a:pPr marL="0" indent="0">
              <a:buNone/>
            </a:pPr>
            <a:r>
              <a:rPr lang="en-GB" sz="1400" b="0" dirty="0">
                <a:solidFill>
                  <a:srgbClr val="FF0000"/>
                </a:solidFill>
                <a:latin typeface="Montserrat" panose="00000500000000000000" pitchFamily="2" charset="0"/>
                <a:ea typeface="Cambria Math" panose="02040503050406030204" pitchFamily="18" charset="0"/>
              </a:rPr>
              <a:t>Source: www.mathsisfun.com</a:t>
            </a:r>
          </a:p>
        </p:txBody>
      </p:sp>
      <p:sp>
        <p:nvSpPr>
          <p:cNvPr id="2" name="Slide Number Placeholder 1">
            <a:extLst>
              <a:ext uri="{FF2B5EF4-FFF2-40B4-BE49-F238E27FC236}">
                <a16:creationId xmlns:a16="http://schemas.microsoft.com/office/drawing/2014/main" id="{12CA883E-B260-4607-9C76-03DA5836D8BC}"/>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4" name="TextBox 3">
            <a:extLst>
              <a:ext uri="{FF2B5EF4-FFF2-40B4-BE49-F238E27FC236}">
                <a16:creationId xmlns:a16="http://schemas.microsoft.com/office/drawing/2014/main" id="{223C74CA-7A43-4DFE-A778-0554E55FF0F1}"/>
              </a:ext>
            </a:extLst>
          </p:cNvPr>
          <p:cNvSpPr txBox="1"/>
          <p:nvPr/>
        </p:nvSpPr>
        <p:spPr>
          <a:xfrm>
            <a:off x="1784852" y="1496679"/>
            <a:ext cx="10039495" cy="1477328"/>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4050"/>
                </a:solidFill>
                <a:latin typeface="Montserrat" panose="00000500000000000000" pitchFamily="2" charset="0"/>
              </a:rPr>
              <a:t>Correlation is </a:t>
            </a:r>
            <a:r>
              <a:rPr lang="en-GB" b="1" dirty="0">
                <a:solidFill>
                  <a:srgbClr val="004050"/>
                </a:solidFill>
                <a:latin typeface="Montserrat" panose="00000500000000000000" pitchFamily="2" charset="0"/>
              </a:rPr>
              <a:t>positive</a:t>
            </a:r>
            <a:r>
              <a:rPr lang="en-GB" dirty="0">
                <a:solidFill>
                  <a:srgbClr val="004050"/>
                </a:solidFill>
                <a:latin typeface="Montserrat" panose="00000500000000000000" pitchFamily="2" charset="0"/>
              </a:rPr>
              <a:t> when the values </a:t>
            </a:r>
            <a:r>
              <a:rPr lang="en-GB" b="1" dirty="0">
                <a:solidFill>
                  <a:srgbClr val="004050"/>
                </a:solidFill>
                <a:latin typeface="Montserrat" panose="00000500000000000000" pitchFamily="2" charset="0"/>
              </a:rPr>
              <a:t>increase</a:t>
            </a:r>
            <a:r>
              <a:rPr lang="en-GB" dirty="0">
                <a:solidFill>
                  <a:srgbClr val="004050"/>
                </a:solidFill>
                <a:latin typeface="Montserrat" panose="00000500000000000000" pitchFamily="2" charset="0"/>
              </a:rPr>
              <a:t> together.</a:t>
            </a:r>
          </a:p>
          <a:p>
            <a:pPr marL="285750" indent="-285750">
              <a:buFont typeface="Arial" panose="020B0604020202020204" pitchFamily="34" charset="0"/>
              <a:buChar char="•"/>
            </a:pPr>
            <a:r>
              <a:rPr lang="en-GB" dirty="0">
                <a:solidFill>
                  <a:srgbClr val="004050"/>
                </a:solidFill>
                <a:latin typeface="Montserrat" panose="00000500000000000000" pitchFamily="2" charset="0"/>
              </a:rPr>
              <a:t>Correlation is </a:t>
            </a:r>
            <a:r>
              <a:rPr lang="en-GB" b="1" dirty="0">
                <a:solidFill>
                  <a:srgbClr val="004050"/>
                </a:solidFill>
                <a:latin typeface="Montserrat" panose="00000500000000000000" pitchFamily="2" charset="0"/>
              </a:rPr>
              <a:t>negative</a:t>
            </a:r>
            <a:r>
              <a:rPr lang="en-GB" dirty="0">
                <a:solidFill>
                  <a:srgbClr val="004050"/>
                </a:solidFill>
                <a:latin typeface="Montserrat" panose="00000500000000000000" pitchFamily="2" charset="0"/>
              </a:rPr>
              <a:t> when one value </a:t>
            </a:r>
            <a:r>
              <a:rPr lang="en-GB" b="1" dirty="0">
                <a:solidFill>
                  <a:srgbClr val="004050"/>
                </a:solidFill>
                <a:latin typeface="Montserrat" panose="00000500000000000000" pitchFamily="2" charset="0"/>
              </a:rPr>
              <a:t>decreases</a:t>
            </a:r>
            <a:r>
              <a:rPr lang="en-GB" dirty="0">
                <a:solidFill>
                  <a:srgbClr val="004050"/>
                </a:solidFill>
                <a:latin typeface="Montserrat" panose="00000500000000000000" pitchFamily="2" charset="0"/>
              </a:rPr>
              <a:t> as the other increases.</a:t>
            </a:r>
          </a:p>
          <a:p>
            <a:pPr marL="285750" indent="-285750">
              <a:buFont typeface="Arial" panose="020B0604020202020204" pitchFamily="34" charset="0"/>
              <a:buChar char="•"/>
            </a:pPr>
            <a:endParaRPr lang="en-GB" dirty="0">
              <a:solidFill>
                <a:srgbClr val="004050"/>
              </a:solidFill>
              <a:latin typeface="Montserrat" panose="00000500000000000000" pitchFamily="2" charset="0"/>
            </a:endParaRPr>
          </a:p>
          <a:p>
            <a:pPr marL="285750" indent="-285750">
              <a:buFont typeface="Arial" panose="020B0604020202020204" pitchFamily="34" charset="0"/>
              <a:buChar char="•"/>
            </a:pPr>
            <a:endParaRPr lang="en-GB" dirty="0">
              <a:solidFill>
                <a:srgbClr val="004050"/>
              </a:solidFill>
              <a:latin typeface="Montserrat" panose="00000500000000000000" pitchFamily="2" charset="0"/>
            </a:endParaRPr>
          </a:p>
          <a:p>
            <a:r>
              <a:rPr lang="en-GB" dirty="0">
                <a:solidFill>
                  <a:srgbClr val="004050"/>
                </a:solidFill>
                <a:latin typeface="Montserrat" panose="00000500000000000000" pitchFamily="2" charset="0"/>
              </a:rPr>
              <a:t>A correlation is assumed to be linear (following a line).</a:t>
            </a:r>
          </a:p>
        </p:txBody>
      </p:sp>
    </p:spTree>
    <p:extLst>
      <p:ext uri="{BB962C8B-B14F-4D97-AF65-F5344CB8AC3E}">
        <p14:creationId xmlns:p14="http://schemas.microsoft.com/office/powerpoint/2010/main" val="12077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EB9F74-C26C-8148-B50C-439A16822654}"/>
              </a:ext>
            </a:extLst>
          </p:cNvPr>
          <p:cNvSpPr>
            <a:spLocks noGrp="1"/>
          </p:cNvSpPr>
          <p:nvPr>
            <p:ph type="body" sz="quarter" idx="10"/>
          </p:nvPr>
        </p:nvSpPr>
        <p:spPr>
          <a:xfrm>
            <a:off x="354400" y="1340558"/>
            <a:ext cx="3416322" cy="2751999"/>
          </a:xfrm>
        </p:spPr>
        <p:txBody>
          <a:bodyPr/>
          <a:lstStyle/>
          <a:p>
            <a:r>
              <a:rPr lang="en-US" sz="2400" b="1" dirty="0">
                <a:solidFill>
                  <a:schemeClr val="bg1"/>
                </a:solidFill>
              </a:rPr>
              <a:t>Autocorrelation (serial </a:t>
            </a:r>
            <a:br>
              <a:rPr lang="en-US" sz="2400" b="1" dirty="0">
                <a:solidFill>
                  <a:schemeClr val="bg1"/>
                </a:solidFill>
              </a:rPr>
            </a:br>
            <a:r>
              <a:rPr lang="en-US" sz="2400" b="1" dirty="0">
                <a:solidFill>
                  <a:schemeClr val="bg1"/>
                </a:solidFill>
              </a:rPr>
              <a:t>correlation)</a:t>
            </a:r>
          </a:p>
        </p:txBody>
      </p:sp>
      <p:sp>
        <p:nvSpPr>
          <p:cNvPr id="5" name="Slide Number Placeholder 4">
            <a:extLst>
              <a:ext uri="{FF2B5EF4-FFF2-40B4-BE49-F238E27FC236}">
                <a16:creationId xmlns:a16="http://schemas.microsoft.com/office/drawing/2014/main" id="{096223D0-2964-4B59-9651-2E2F36F22D77}"/>
              </a:ext>
            </a:extLst>
          </p:cNvPr>
          <p:cNvSpPr>
            <a:spLocks noGrp="1"/>
          </p:cNvSpPr>
          <p:nvPr>
            <p:ph type="sldNum" sz="quarter" idx="4"/>
          </p:nvPr>
        </p:nvSpPr>
        <p:spPr/>
        <p:txBody>
          <a:bodyPr/>
          <a:lstStyle/>
          <a:p>
            <a:fld id="{EF892D59-8F09-EF4B-AD6D-DA609442F868}" type="slidenum">
              <a:rPr lang="en-GB" smtClean="0"/>
              <a:pPr/>
              <a:t>8</a:t>
            </a:fld>
            <a:endParaRPr lang="en-GB" dirty="0"/>
          </a:p>
        </p:txBody>
      </p:sp>
      <p:sp>
        <p:nvSpPr>
          <p:cNvPr id="9" name="Text Placeholder 3">
            <a:extLst>
              <a:ext uri="{FF2B5EF4-FFF2-40B4-BE49-F238E27FC236}">
                <a16:creationId xmlns:a16="http://schemas.microsoft.com/office/drawing/2014/main" id="{FBFDE396-E4B9-0EEE-2D5A-1E87A362506E}"/>
              </a:ext>
            </a:extLst>
          </p:cNvPr>
          <p:cNvSpPr>
            <a:spLocks noGrp="1"/>
          </p:cNvSpPr>
          <p:nvPr>
            <p:ph type="body" sz="quarter" idx="15"/>
          </p:nvPr>
        </p:nvSpPr>
        <p:spPr>
          <a:xfrm>
            <a:off x="4819038" y="312518"/>
            <a:ext cx="7204484" cy="6379154"/>
          </a:xfrm>
        </p:spPr>
        <p:txBody>
          <a:bodyPr/>
          <a:lstStyle/>
          <a:p>
            <a:r>
              <a:rPr lang="en-GB" sz="2000" b="1" dirty="0">
                <a:latin typeface="+mn-lt"/>
              </a:rPr>
              <a:t>Autocorrelation</a:t>
            </a:r>
            <a:r>
              <a:rPr lang="en-GB" sz="2000" dirty="0">
                <a:latin typeface="+mn-lt"/>
              </a:rPr>
              <a:t> is the correlation between the values of the same variable at different times. It is calculated using the Pearson correlation for lagged values of the variable.</a:t>
            </a: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endParaRPr lang="en-GB" sz="2000" dirty="0">
              <a:latin typeface="+mn-lt"/>
            </a:endParaRPr>
          </a:p>
          <a:p>
            <a:r>
              <a:rPr lang="en-GB" sz="2000" dirty="0">
                <a:latin typeface="+mn-lt"/>
              </a:rPr>
              <a:t>Autocorrelation allows to find the correlation between values 1, 2, 3, … steps apart, depending on the lag.</a:t>
            </a:r>
          </a:p>
          <a:p>
            <a:r>
              <a:rPr lang="en-GB" sz="2000" dirty="0">
                <a:latin typeface="+mn-lt"/>
              </a:rPr>
              <a:t>Autocorrelation is extremely important and useful in time series analysis.</a:t>
            </a:r>
          </a:p>
          <a:p>
            <a:endParaRPr lang="en-GB" sz="2000" dirty="0">
              <a:latin typeface="+mn-lt"/>
            </a:endParaRPr>
          </a:p>
          <a:p>
            <a:pPr marL="0" indent="0">
              <a:buNone/>
            </a:pPr>
            <a:endParaRPr lang="en-GB" sz="2000" b="1" i="1" dirty="0">
              <a:solidFill>
                <a:schemeClr val="tx1"/>
              </a:solidFill>
              <a:latin typeface="+mn-lt"/>
              <a:ea typeface="Cambria Math" panose="02040503050406030204" pitchFamily="18" charset="0"/>
            </a:endParaRPr>
          </a:p>
          <a:p>
            <a:endParaRPr lang="en-US" dirty="0"/>
          </a:p>
        </p:txBody>
      </p:sp>
      <p:pic>
        <p:nvPicPr>
          <p:cNvPr id="11" name="Picture 10">
            <a:extLst>
              <a:ext uri="{FF2B5EF4-FFF2-40B4-BE49-F238E27FC236}">
                <a16:creationId xmlns:a16="http://schemas.microsoft.com/office/drawing/2014/main" id="{CC07C2D3-0E42-3822-63C2-92ABBE814635}"/>
              </a:ext>
            </a:extLst>
          </p:cNvPr>
          <p:cNvPicPr>
            <a:picLocks noChangeAspect="1"/>
          </p:cNvPicPr>
          <p:nvPr/>
        </p:nvPicPr>
        <p:blipFill>
          <a:blip r:embed="rId3"/>
          <a:stretch>
            <a:fillRect/>
          </a:stretch>
        </p:blipFill>
        <p:spPr>
          <a:xfrm>
            <a:off x="6593989" y="1412155"/>
            <a:ext cx="3924300" cy="3562350"/>
          </a:xfrm>
          <a:prstGeom prst="rect">
            <a:avLst/>
          </a:prstGeom>
        </p:spPr>
      </p:pic>
    </p:spTree>
    <p:extLst>
      <p:ext uri="{BB962C8B-B14F-4D97-AF65-F5344CB8AC3E}">
        <p14:creationId xmlns:p14="http://schemas.microsoft.com/office/powerpoint/2010/main" val="3780116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33C0A8-C7CE-EB00-4C1E-7928A68EF5EB}"/>
              </a:ext>
            </a:extLst>
          </p:cNvPr>
          <p:cNvSpPr>
            <a:spLocks noGrp="1"/>
          </p:cNvSpPr>
          <p:nvPr>
            <p:ph type="sldNum" sz="quarter" idx="4"/>
          </p:nvPr>
        </p:nvSpPr>
        <p:spPr/>
        <p:txBody>
          <a:bodyPr/>
          <a:lstStyle/>
          <a:p>
            <a:fld id="{EF892D59-8F09-EF4B-AD6D-DA609442F868}" type="slidenum">
              <a:rPr lang="en-GB" smtClean="0"/>
              <a:pPr/>
              <a:t>9</a:t>
            </a:fld>
            <a:endParaRPr lang="en-GB" dirty="0"/>
          </a:p>
        </p:txBody>
      </p:sp>
      <p:sp>
        <p:nvSpPr>
          <p:cNvPr id="3" name="Text Placeholder 2">
            <a:extLst>
              <a:ext uri="{FF2B5EF4-FFF2-40B4-BE49-F238E27FC236}">
                <a16:creationId xmlns:a16="http://schemas.microsoft.com/office/drawing/2014/main" id="{EEA8CB75-2594-2AAA-4794-3E007E592E75}"/>
              </a:ext>
            </a:extLst>
          </p:cNvPr>
          <p:cNvSpPr>
            <a:spLocks noGrp="1"/>
          </p:cNvSpPr>
          <p:nvPr>
            <p:ph type="body" sz="quarter" idx="15"/>
          </p:nvPr>
        </p:nvSpPr>
        <p:spPr>
          <a:xfrm>
            <a:off x="5024862" y="805297"/>
            <a:ext cx="6624300" cy="6052703"/>
          </a:xfrm>
        </p:spPr>
        <p:txBody>
          <a:bodyPr/>
          <a:lstStyle/>
          <a:p>
            <a:r>
              <a:rPr lang="en-GB" b="1" dirty="0"/>
              <a:t>Use the following interactive site:</a:t>
            </a:r>
          </a:p>
          <a:p>
            <a:r>
              <a:rPr lang="en-GB" u="sng" dirty="0">
                <a:solidFill>
                  <a:schemeClr val="tx1">
                    <a:lumMod val="90000"/>
                    <a:lumOff val="10000"/>
                  </a:schemeClr>
                </a:solidFill>
                <a:hlinkClick r:id="rId2"/>
              </a:rPr>
              <a:t>http://www.shodor.org/interactivate/activities/Regression/</a:t>
            </a:r>
            <a:endParaRPr lang="en-GB" u="sng" dirty="0">
              <a:solidFill>
                <a:schemeClr val="tx1">
                  <a:lumMod val="90000"/>
                  <a:lumOff val="10000"/>
                </a:schemeClr>
              </a:solidFill>
            </a:endParaRPr>
          </a:p>
          <a:p>
            <a:endParaRPr lang="en-GB" b="1" u="sng" baseline="-25000" dirty="0">
              <a:solidFill>
                <a:schemeClr val="tx1">
                  <a:lumMod val="90000"/>
                  <a:lumOff val="10000"/>
                </a:schemeClr>
              </a:solidFill>
            </a:endParaRPr>
          </a:p>
          <a:p>
            <a:pPr marL="342900" indent="-342900">
              <a:buFont typeface="Wingdings" panose="05000000000000000000" pitchFamily="2" charset="2"/>
              <a:buChar char="à"/>
            </a:pPr>
            <a:r>
              <a:rPr lang="en-GB" b="1" dirty="0"/>
              <a:t>Form different sets of points that are linearly related.</a:t>
            </a:r>
          </a:p>
          <a:p>
            <a:pPr marL="342900" indent="-342900">
              <a:buFont typeface="Wingdings" panose="05000000000000000000" pitchFamily="2" charset="2"/>
              <a:buChar char="à"/>
            </a:pPr>
            <a:r>
              <a:rPr lang="en-GB" b="1" dirty="0"/>
              <a:t>In each case, select to display the line of best fit. Note the value of the correlation coefficient r.</a:t>
            </a:r>
          </a:p>
          <a:p>
            <a:pPr marL="342900" indent="-342900">
              <a:buFont typeface="Wingdings" panose="05000000000000000000" pitchFamily="2" charset="2"/>
              <a:buChar char="à"/>
            </a:pPr>
            <a:r>
              <a:rPr lang="en-GB" b="1" dirty="0"/>
              <a:t>Demonstrate and explain:</a:t>
            </a:r>
          </a:p>
          <a:p>
            <a:pPr marL="522896" lvl="1" indent="-342900">
              <a:buFont typeface="Wingdings" panose="05000000000000000000" pitchFamily="2" charset="2"/>
              <a:buChar char="§"/>
            </a:pPr>
            <a:r>
              <a:rPr lang="en-GB" dirty="0"/>
              <a:t>Weak positive correlation</a:t>
            </a:r>
          </a:p>
          <a:p>
            <a:pPr marL="522896" lvl="1" indent="-342900">
              <a:buFont typeface="Wingdings" panose="05000000000000000000" pitchFamily="2" charset="2"/>
              <a:buChar char="§"/>
            </a:pPr>
            <a:r>
              <a:rPr lang="en-GB" dirty="0"/>
              <a:t>Strong positive correlation</a:t>
            </a:r>
          </a:p>
          <a:p>
            <a:pPr marL="522896" lvl="1" indent="-342900">
              <a:buFont typeface="Wingdings" panose="05000000000000000000" pitchFamily="2" charset="2"/>
              <a:buChar char="§"/>
            </a:pPr>
            <a:r>
              <a:rPr lang="en-GB" dirty="0"/>
              <a:t>No correlation</a:t>
            </a:r>
          </a:p>
          <a:p>
            <a:pPr marL="522896" lvl="1" indent="-342900">
              <a:buFont typeface="Wingdings" panose="05000000000000000000" pitchFamily="2" charset="2"/>
              <a:buChar char="§"/>
            </a:pPr>
            <a:r>
              <a:rPr lang="en-GB" dirty="0"/>
              <a:t>Weak negative correlation</a:t>
            </a:r>
          </a:p>
          <a:p>
            <a:pPr marL="522896" lvl="1" indent="-342900">
              <a:buFont typeface="Wingdings" panose="05000000000000000000" pitchFamily="2" charset="2"/>
              <a:buChar char="§"/>
            </a:pPr>
            <a:r>
              <a:rPr lang="en-GB" dirty="0"/>
              <a:t>Strong negative correlation </a:t>
            </a:r>
          </a:p>
          <a:p>
            <a:r>
              <a:rPr lang="en-GB" b="1" dirty="0">
                <a:sym typeface="Wingdings" panose="05000000000000000000" pitchFamily="2" charset="2"/>
              </a:rPr>
              <a:t> </a:t>
            </a:r>
            <a:r>
              <a:rPr lang="en-GB" b="1" dirty="0"/>
              <a:t>Introduce 1-2 outliers in the cases with strong correlation and demonstrate their effect on the value of the correlation coefficient and on the line of best fit.</a:t>
            </a:r>
            <a:endParaRPr lang="en-GB" b="1" baseline="-25000" dirty="0"/>
          </a:p>
          <a:p>
            <a:endParaRPr lang="en-GB" b="1" baseline="-25000" dirty="0"/>
          </a:p>
        </p:txBody>
      </p:sp>
      <p:sp>
        <p:nvSpPr>
          <p:cNvPr id="4" name="Text Placeholder 3">
            <a:extLst>
              <a:ext uri="{FF2B5EF4-FFF2-40B4-BE49-F238E27FC236}">
                <a16:creationId xmlns:a16="http://schemas.microsoft.com/office/drawing/2014/main" id="{D4207DA0-4D5E-EBF7-1F05-3E104DB9BECD}"/>
              </a:ext>
            </a:extLst>
          </p:cNvPr>
          <p:cNvSpPr>
            <a:spLocks noGrp="1"/>
          </p:cNvSpPr>
          <p:nvPr>
            <p:ph type="body" sz="quarter" idx="10"/>
          </p:nvPr>
        </p:nvSpPr>
        <p:spPr>
          <a:xfrm>
            <a:off x="301657" y="1265144"/>
            <a:ext cx="4027990" cy="2751999"/>
          </a:xfrm>
        </p:spPr>
        <p:txBody>
          <a:bodyPr/>
          <a:lstStyle/>
          <a:p>
            <a:r>
              <a:rPr lang="en-GB" sz="3200" dirty="0"/>
              <a:t>interactive: explore correlations</a:t>
            </a:r>
          </a:p>
        </p:txBody>
      </p:sp>
    </p:spTree>
    <p:extLst>
      <p:ext uri="{BB962C8B-B14F-4D97-AF65-F5344CB8AC3E}">
        <p14:creationId xmlns:p14="http://schemas.microsoft.com/office/powerpoint/2010/main" val="3678823958"/>
      </p:ext>
    </p:extLst>
  </p:cSld>
  <p:clrMapOvr>
    <a:masterClrMapping/>
  </p:clrMapOvr>
</p:sld>
</file>

<file path=ppt/theme/theme1.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d579490-102d-4bf3-8643-974e67683526" xsi:nil="true"/>
    <lcf76f155ced4ddcb4097134ff3c332f xmlns="b010d0a2-0afb-4761-895d-6585c20c04d7">
      <Terms xmlns="http://schemas.microsoft.com/office/infopath/2007/PartnerControls"/>
    </lcf76f155ced4ddcb4097134ff3c332f>
    <SharedWithUsers xmlns="9d579490-102d-4bf3-8643-974e67683526">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AE0225895DF244E9A8FFDE67EF550DA" ma:contentTypeVersion="16" ma:contentTypeDescription="Create a new document." ma:contentTypeScope="" ma:versionID="a0839a8ca2aaa2e67ef69a3c1ac1cfe0">
  <xsd:schema xmlns:xsd="http://www.w3.org/2001/XMLSchema" xmlns:xs="http://www.w3.org/2001/XMLSchema" xmlns:p="http://schemas.microsoft.com/office/2006/metadata/properties" xmlns:ns2="b010d0a2-0afb-4761-895d-6585c20c04d7" xmlns:ns3="9d579490-102d-4bf3-8643-974e67683526" targetNamespace="http://schemas.microsoft.com/office/2006/metadata/properties" ma:root="true" ma:fieldsID="2889cce00b6bc2afbff8994e2c2096b6" ns2:_="" ns3:_="">
    <xsd:import namespace="b010d0a2-0afb-4761-895d-6585c20c04d7"/>
    <xsd:import namespace="9d579490-102d-4bf3-8643-974e676835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10d0a2-0afb-4761-895d-6585c20c0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79490-102d-4bf3-8643-974e67683526"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e1d3cdd-0ef3-4b3c-82fb-0fe997b7d763}" ma:internalName="TaxCatchAll" ma:showField="CatchAllData" ma:web="9d579490-102d-4bf3-8643-974e67683526">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FDAA5C-09DA-44B8-BBE4-2229EA3E238B}">
  <ds:schemaRefs>
    <ds:schemaRef ds:uri="http://schemas.microsoft.com/office/2006/metadata/properties"/>
    <ds:schemaRef ds:uri="http://schemas.microsoft.com/office/infopath/2007/PartnerControls"/>
    <ds:schemaRef ds:uri="9e706368-9a73-4dcc-9221-b8fc62424fbc"/>
    <ds:schemaRef ds:uri="eb7c3fc1-ccd5-477b-94a4-7b6dc96a8d59"/>
    <ds:schemaRef ds:uri="9d579490-102d-4bf3-8643-974e67683526"/>
    <ds:schemaRef ds:uri="b010d0a2-0afb-4761-895d-6585c20c04d7"/>
  </ds:schemaRefs>
</ds:datastoreItem>
</file>

<file path=customXml/itemProps2.xml><?xml version="1.0" encoding="utf-8"?>
<ds:datastoreItem xmlns:ds="http://schemas.openxmlformats.org/officeDocument/2006/customXml" ds:itemID="{E34C6C54-6FC6-497D-BA28-D9C988B424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10d0a2-0afb-4761-895d-6585c20c04d7"/>
    <ds:schemaRef ds:uri="9d579490-102d-4bf3-8643-974e67683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1429AD-994D-4A03-AC94-674BDD2CC8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1142</TotalTime>
  <Words>2526</Words>
  <Application>Microsoft Macintosh PowerPoint</Application>
  <PresentationFormat>Widescreen</PresentationFormat>
  <Paragraphs>213</Paragraphs>
  <Slides>13</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Arial</vt:lpstr>
      <vt:lpstr>Calibri</vt:lpstr>
      <vt:lpstr>Cambria Math</vt:lpstr>
      <vt:lpstr>droid sans</vt:lpstr>
      <vt:lpstr>Google Sans</vt:lpstr>
      <vt:lpstr>Montserrat</vt:lpstr>
      <vt:lpstr>Montserrat Black</vt:lpstr>
      <vt:lpstr>Wingdings</vt:lpstr>
      <vt:lpstr>Master_Yellow_and_Orange</vt:lpstr>
      <vt:lpstr>Master_Neutral</vt:lpstr>
      <vt:lpstr>Correlation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Covariance and Correlation</dc:title>
  <dc:creator>Prathna Singh</dc:creator>
  <cp:lastModifiedBy>Deepanshu Pasrija</cp:lastModifiedBy>
  <cp:revision>61</cp:revision>
  <dcterms:created xsi:type="dcterms:W3CDTF">2021-11-13T23:41:19Z</dcterms:created>
  <dcterms:modified xsi:type="dcterms:W3CDTF">2024-07-30T07:56:36Z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0x0101005AE0225895DF244E9A8FFDE67EF550DA</vt:lpwstr>
  </property>
  <property fmtid="{D5CDD505-2E9C-101B-9397-08002B2CF9AE}" pid="3" name="Order">
    <vt:r8>270900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MediaServiceImageTags">
    <vt:lpwstr/>
  </property>
</Properties>
</file>